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8" r:id="rId3"/>
    <p:sldId id="264" r:id="rId4"/>
    <p:sldId id="259" r:id="rId5"/>
    <p:sldId id="274" r:id="rId6"/>
    <p:sldId id="288" r:id="rId7"/>
    <p:sldId id="275" r:id="rId8"/>
    <p:sldId id="300" r:id="rId9"/>
    <p:sldId id="268" r:id="rId10"/>
    <p:sldId id="279" r:id="rId11"/>
    <p:sldId id="281" r:id="rId12"/>
    <p:sldId id="280" r:id="rId13"/>
    <p:sldId id="282" r:id="rId14"/>
    <p:sldId id="287" r:id="rId15"/>
    <p:sldId id="283" r:id="rId16"/>
    <p:sldId id="284" r:id="rId17"/>
    <p:sldId id="269" r:id="rId18"/>
    <p:sldId id="285" r:id="rId19"/>
    <p:sldId id="270" r:id="rId20"/>
    <p:sldId id="296" r:id="rId21"/>
    <p:sldId id="286" r:id="rId22"/>
    <p:sldId id="299" r:id="rId23"/>
    <p:sldId id="289" r:id="rId24"/>
    <p:sldId id="271" r:id="rId25"/>
    <p:sldId id="297" r:id="rId26"/>
    <p:sldId id="290" r:id="rId27"/>
    <p:sldId id="298" r:id="rId28"/>
    <p:sldId id="272" r:id="rId29"/>
    <p:sldId id="291" r:id="rId30"/>
    <p:sldId id="292" r:id="rId31"/>
    <p:sldId id="293" r:id="rId32"/>
    <p:sldId id="301" r:id="rId33"/>
    <p:sldId id="265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807F83"/>
    <a:srgbClr val="D99694"/>
    <a:srgbClr val="C3D69B"/>
    <a:srgbClr val="B3A2C7"/>
    <a:srgbClr val="93CDDD"/>
    <a:srgbClr val="FAC090"/>
    <a:srgbClr val="FFC000"/>
    <a:srgbClr val="DE3B3C"/>
    <a:srgbClr val="4F2683"/>
    <a:srgbClr val="F6AC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04C0C0-02EB-4D55-97A5-BF52841D0E93}" v="853" dt="2019-11-26T06:38:27.5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79571" autoAdjust="0"/>
  </p:normalViewPr>
  <p:slideViewPr>
    <p:cSldViewPr snapToGrid="0" snapToObjects="1">
      <p:cViewPr varScale="1">
        <p:scale>
          <a:sx n="63" d="100"/>
          <a:sy n="63" d="100"/>
        </p:scale>
        <p:origin x="77" y="16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9E7E02-177F-1742-9B54-4359DFA80663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90D64E-5987-2D4B-9D87-3BA09D935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915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A97568-298B-6740-9B9F-550E69FACD20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C7D68-8AC4-0440-B1C1-67A64591B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58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4199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let’s take an overall view at our data set.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name of our dataset is Spam Mails Dataset, it can be download from Kaggle. And it has 4 columns and more than 5000 rows.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388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this is a sample of our data.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attribute is serial number.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second attribute is the label of mail.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third attribute is the mail text.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fourth attribute is also the label of the mail.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obviously the first attribute is meaningless, we will delete it.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the second and fourth attributes, they mean the same thing. So we will keep only one of them.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5580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look at the ratio.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30% of the data is spam, and the rest 70% is ham.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perfect ratio.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means that we have enough data and don't have to worry about imbalance of training sets and test sets.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2427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step is the data cleaning.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 sample of the mail text. We will process some of words in it.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let’s look at the yellow label.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these words are upper case We need to change them all to lower case.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look at the red label.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These words are called "stop words", it means the most common words in a language, like this, because, should, just. They have no meaning and we need to delete them.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the blue label.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These are symbols and numbers. Again, delete all.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the green label.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"subject" appears at the beginning of the title of each email. Also have no meaning and we need to delete it.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3921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data cleaning, what we need to do is the normalization.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normalization work, there are two types of words: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one is stemming.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 need to shorten the words.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 one is lemmatization.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 need to turn these words into more common words.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1337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my friend Patrick will explain the vectorization part.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362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Patrick Adjei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92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Haoran</a:t>
            </a:r>
            <a:r>
              <a:rPr lang="en-US" dirty="0"/>
              <a:t> 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4190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Haoran</a:t>
            </a:r>
            <a:r>
              <a:rPr lang="en-US" dirty="0"/>
              <a:t> 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8149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Haoran</a:t>
            </a:r>
            <a:r>
              <a:rPr lang="en-US" dirty="0"/>
              <a:t> 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55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018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Haoran</a:t>
            </a:r>
            <a:r>
              <a:rPr lang="en-US" dirty="0"/>
              <a:t> 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6040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Haoran</a:t>
            </a:r>
            <a:r>
              <a:rPr lang="en-US" dirty="0"/>
              <a:t> 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138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Haoran</a:t>
            </a:r>
            <a:r>
              <a:rPr lang="en-US" dirty="0"/>
              <a:t> 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8099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Haoran</a:t>
            </a:r>
            <a:r>
              <a:rPr lang="en-US" dirty="0"/>
              <a:t> 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199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2255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638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524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917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Patrick Adjei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943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Patrick Adjei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06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164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Patrick Adjei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448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Patrick Adjei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3899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Patrick Adjei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995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Patrick Adjei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19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55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73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66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50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Pengshuo</a:t>
            </a:r>
            <a:r>
              <a:rPr lang="en-US" dirty="0"/>
              <a:t> 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51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I will talk about the data preparation part.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54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73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881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05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36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23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721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41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55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4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866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9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34A24-CCD4-E849-8882-22BD847D2D41}" type="datetimeFigureOut">
              <a:rPr lang="en-US" smtClean="0"/>
              <a:t>11/28/2019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0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59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3"/>
            <a:ext cx="7185754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0" b="1" dirty="0">
                <a:solidFill>
                  <a:srgbClr val="3B1B70"/>
                </a:solidFill>
                <a:latin typeface="Arial"/>
                <a:cs typeface="Arial Unicode MS"/>
              </a:rPr>
              <a:t>Data set introduction</a:t>
            </a: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Name: Spam Mails Dataset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 Unicode MS"/>
              </a:rPr>
              <a:t>Source: K</a:t>
            </a:r>
            <a:r>
              <a:rPr lang="en-US" altLang="zh-CN" sz="2800" dirty="0">
                <a:solidFill>
                  <a:srgbClr val="807F83"/>
                </a:solidFill>
                <a:latin typeface="Arial"/>
                <a:cs typeface="Arial Unicode MS"/>
              </a:rPr>
              <a:t>aggle</a:t>
            </a:r>
            <a:endParaRPr lang="en-US" sz="2800" dirty="0">
              <a:solidFill>
                <a:srgbClr val="807F83"/>
              </a:solidFill>
              <a:latin typeface="Arial"/>
              <a:cs typeface="Arial Unicode MS"/>
            </a:endParaRP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 Unicode MS"/>
              </a:rPr>
              <a:t>Column: 4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 Unicode MS"/>
              </a:rPr>
              <a:t>Row: 5171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BE3CD7-E4A5-43E3-9349-FFDB7CA1B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246" y="2359605"/>
            <a:ext cx="2128788" cy="212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693F04-16C2-459E-8212-18987677AD24}"/>
              </a:ext>
            </a:extLst>
          </p:cNvPr>
          <p:cNvSpPr txBox="1"/>
          <p:nvPr/>
        </p:nvSpPr>
        <p:spPr>
          <a:xfrm>
            <a:off x="6477000" y="4488393"/>
            <a:ext cx="1915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u="sng" dirty="0">
                <a:solidFill>
                  <a:srgbClr val="C00000"/>
                </a:solidFill>
              </a:rPr>
              <a:t>Scan </a:t>
            </a:r>
            <a:r>
              <a:rPr lang="en-US" altLang="zh-CN" u="sng" dirty="0">
                <a:solidFill>
                  <a:srgbClr val="C00000"/>
                </a:solidFill>
              </a:rPr>
              <a:t>to </a:t>
            </a:r>
            <a:r>
              <a:rPr lang="en-CA" altLang="zh-CN" u="sng" dirty="0">
                <a:solidFill>
                  <a:srgbClr val="C00000"/>
                </a:solidFill>
              </a:rPr>
              <a:t>download</a:t>
            </a:r>
            <a:endParaRPr lang="zh-CN" altLang="en-US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07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7199952" cy="6465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600" b="1" dirty="0">
                <a:solidFill>
                  <a:srgbClr val="3B1B70"/>
                </a:solidFill>
                <a:latin typeface="Arial"/>
                <a:ea typeface="宋体"/>
                <a:cs typeface="Arial Unicode MS"/>
              </a:rPr>
              <a:t>Sample Email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2FB4961-AF77-4B57-A752-84A711C81146}"/>
              </a:ext>
            </a:extLst>
          </p:cNvPr>
          <p:cNvGraphicFramePr>
            <a:graphicFrameLocks noGrp="1"/>
          </p:cNvGraphicFramePr>
          <p:nvPr/>
        </p:nvGraphicFramePr>
        <p:xfrm>
          <a:off x="1078429" y="1910330"/>
          <a:ext cx="6840000" cy="1402080"/>
        </p:xfrm>
        <a:graphic>
          <a:graphicData uri="http://schemas.openxmlformats.org/drawingml/2006/table">
            <a:tbl>
              <a:tblPr/>
              <a:tblGrid>
                <a:gridCol w="720000">
                  <a:extLst>
                    <a:ext uri="{9D8B030D-6E8A-4147-A177-3AD203B41FA5}">
                      <a16:colId xmlns:a16="http://schemas.microsoft.com/office/drawing/2014/main" val="291791130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563908011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2169402494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541750064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label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text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label_num</a:t>
                      </a:r>
                      <a:endParaRPr lang="en-CA" sz="11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4834050"/>
                  </a:ext>
                </a:extLst>
              </a:tr>
              <a:tr h="122682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ham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Subject: meter 1431 -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nov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1999</a:t>
                      </a:r>
                      <a:b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</a:b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aimee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,</a:t>
                      </a:r>
                      <a:b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</a:b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sitara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deal 92943 for meter 1431 has expired on oct 31 , 1999 . settlements</a:t>
                      </a:r>
                      <a:b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</a:b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is unable to draft an invoice for this deal . this deal either needs to be</a:t>
                      </a:r>
                      <a:b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</a:b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extended or a new deal needs to be set up . please let me know when this is</a:t>
                      </a:r>
                      <a:b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</a:b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resolved . we need it resolved by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friday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,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dec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17 .</a:t>
                      </a:r>
                      <a:b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</a:b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022652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7114C62-19E3-4B73-8A06-7D4B990C27FC}"/>
              </a:ext>
            </a:extLst>
          </p:cNvPr>
          <p:cNvCxnSpPr/>
          <p:nvPr/>
        </p:nvCxnSpPr>
        <p:spPr>
          <a:xfrm flipV="1">
            <a:off x="1414021" y="3429000"/>
            <a:ext cx="0" cy="8884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559961-EB3B-49FD-8F2B-B350A4C6631D}"/>
              </a:ext>
            </a:extLst>
          </p:cNvPr>
          <p:cNvCxnSpPr/>
          <p:nvPr/>
        </p:nvCxnSpPr>
        <p:spPr>
          <a:xfrm flipV="1">
            <a:off x="7544691" y="3429000"/>
            <a:ext cx="0" cy="8884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C2C8DF-823A-43BD-A883-320DA91805E0}"/>
              </a:ext>
            </a:extLst>
          </p:cNvPr>
          <p:cNvCxnSpPr/>
          <p:nvPr/>
        </p:nvCxnSpPr>
        <p:spPr>
          <a:xfrm flipH="1" flipV="1">
            <a:off x="2205874" y="3429000"/>
            <a:ext cx="5338819" cy="8884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D832A3D-391C-4E32-B774-3FD6B5FA9F55}"/>
              </a:ext>
            </a:extLst>
          </p:cNvPr>
          <p:cNvSpPr txBox="1"/>
          <p:nvPr/>
        </p:nvSpPr>
        <p:spPr>
          <a:xfrm>
            <a:off x="857841" y="4434068"/>
            <a:ext cx="25546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rgbClr val="807F83"/>
                </a:solidFill>
              </a:rPr>
              <a:t>Original serial number</a:t>
            </a:r>
          </a:p>
          <a:p>
            <a:r>
              <a:rPr lang="zh-CN" altLang="en-US" dirty="0">
                <a:solidFill>
                  <a:srgbClr val="807F83"/>
                </a:solidFill>
              </a:rPr>
              <a:t>→ </a:t>
            </a:r>
            <a:r>
              <a:rPr lang="en-CA" altLang="zh-CN" dirty="0">
                <a:solidFill>
                  <a:srgbClr val="807F83"/>
                </a:solidFill>
              </a:rPr>
              <a:t>Meaningless</a:t>
            </a:r>
          </a:p>
          <a:p>
            <a:endParaRPr lang="en-CA" altLang="zh-CN" dirty="0">
              <a:solidFill>
                <a:srgbClr val="807F83"/>
              </a:solidFill>
            </a:endParaRPr>
          </a:p>
          <a:p>
            <a:r>
              <a:rPr lang="en-CA" altLang="zh-CN" b="1" dirty="0">
                <a:solidFill>
                  <a:srgbClr val="DE3B3C"/>
                </a:solidFill>
              </a:rPr>
              <a:t>Action: </a:t>
            </a:r>
            <a:r>
              <a:rPr lang="en-CA" altLang="zh-CN" dirty="0">
                <a:solidFill>
                  <a:srgbClr val="807F83"/>
                </a:solidFill>
              </a:rPr>
              <a:t>Delete</a:t>
            </a:r>
            <a:endParaRPr lang="zh-CN" altLang="en-US" dirty="0">
              <a:solidFill>
                <a:srgbClr val="807F83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C69EC1-492E-4D1E-B354-C8A9ABC18795}"/>
              </a:ext>
            </a:extLst>
          </p:cNvPr>
          <p:cNvSpPr txBox="1"/>
          <p:nvPr/>
        </p:nvSpPr>
        <p:spPr>
          <a:xfrm>
            <a:off x="6589347" y="4426180"/>
            <a:ext cx="25546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b="1" dirty="0">
                <a:solidFill>
                  <a:srgbClr val="807F83"/>
                </a:solidFill>
              </a:rPr>
              <a:t>Mail label</a:t>
            </a:r>
          </a:p>
          <a:p>
            <a:r>
              <a:rPr lang="zh-CN" altLang="en-US" dirty="0">
                <a:solidFill>
                  <a:srgbClr val="807F83"/>
                </a:solidFill>
              </a:rPr>
              <a:t>→</a:t>
            </a:r>
            <a:r>
              <a:rPr lang="en-CA" altLang="zh-CN" dirty="0">
                <a:solidFill>
                  <a:srgbClr val="807F83"/>
                </a:solidFill>
              </a:rPr>
              <a:t> Repeated</a:t>
            </a:r>
          </a:p>
          <a:p>
            <a:endParaRPr lang="en-CA" altLang="zh-CN" dirty="0">
              <a:solidFill>
                <a:srgbClr val="807F83"/>
              </a:solidFill>
            </a:endParaRPr>
          </a:p>
          <a:p>
            <a:r>
              <a:rPr lang="en-CA" altLang="zh-CN" b="1" dirty="0">
                <a:solidFill>
                  <a:srgbClr val="DE3B3C"/>
                </a:solidFill>
              </a:rPr>
              <a:t>Action: </a:t>
            </a:r>
            <a:r>
              <a:rPr lang="en-CA" altLang="zh-CN" dirty="0">
                <a:solidFill>
                  <a:srgbClr val="807F83"/>
                </a:solidFill>
              </a:rPr>
              <a:t>Keep one</a:t>
            </a:r>
            <a:endParaRPr lang="zh-CN" altLang="en-US" dirty="0">
              <a:solidFill>
                <a:srgbClr val="807F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5407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7185754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000" b="1" dirty="0">
                <a:solidFill>
                  <a:srgbClr val="3B1B70"/>
                </a:solidFill>
                <a:latin typeface="Arial"/>
                <a:ea typeface="宋体"/>
                <a:cs typeface="Arial Unicode MS"/>
              </a:rPr>
              <a:t>Data preparation</a:t>
            </a:r>
            <a:endParaRPr lang="en-US" altLang="zh-CN" sz="5000" b="1" dirty="0">
              <a:solidFill>
                <a:srgbClr val="3B1B70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621BEA4-AAE9-4672-A1AB-E67E5F31F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31" y="1774550"/>
            <a:ext cx="5000625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F77CAA5-31AD-4C9A-90F6-7571ED6528F6}"/>
              </a:ext>
            </a:extLst>
          </p:cNvPr>
          <p:cNvSpPr txBox="1"/>
          <p:nvPr/>
        </p:nvSpPr>
        <p:spPr>
          <a:xfrm>
            <a:off x="5883798" y="2786946"/>
            <a:ext cx="3006205" cy="1082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Ham  : 3672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Spam: 1499</a:t>
            </a:r>
            <a:endParaRPr lang="en-US" sz="2800" dirty="0">
              <a:solidFill>
                <a:srgbClr val="807F83"/>
              </a:solidFill>
              <a:latin typeface="Arial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243326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5531" y="573853"/>
            <a:ext cx="786729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600" b="1" dirty="0">
                <a:solidFill>
                  <a:srgbClr val="3B1B70"/>
                </a:solidFill>
                <a:latin typeface="Arial"/>
                <a:ea typeface="宋体"/>
                <a:cs typeface="Arial Unicode MS"/>
              </a:rPr>
              <a:t>Data Cleaning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77CAA5-31AD-4C9A-90F6-7571ED6528F6}"/>
              </a:ext>
            </a:extLst>
          </p:cNvPr>
          <p:cNvSpPr txBox="1"/>
          <p:nvPr/>
        </p:nvSpPr>
        <p:spPr>
          <a:xfrm>
            <a:off x="413928" y="1665157"/>
            <a:ext cx="8484977" cy="169790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latin typeface="Arial"/>
                <a:cs typeface="Arial Unicode MS"/>
              </a:rPr>
              <a:t>Subject: spring savings certificate - TAKE 30 % OFF</a:t>
            </a:r>
          </a:p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latin typeface="Arial"/>
                <a:cs typeface="Arial Unicode MS"/>
              </a:rPr>
              <a:t>save 30 % when you use our customer appreciation spring savings certificate at foot-locker , lady foot-locker , kids foot-locker and at our online stores !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F43F0AD-0D94-4EF4-A434-785CE5EC23DB}"/>
              </a:ext>
            </a:extLst>
          </p:cNvPr>
          <p:cNvSpPr/>
          <p:nvPr/>
        </p:nvSpPr>
        <p:spPr>
          <a:xfrm>
            <a:off x="6843862" y="1665155"/>
            <a:ext cx="763572" cy="414780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1F34CE7-1B19-4254-8243-45358621FEFF}"/>
              </a:ext>
            </a:extLst>
          </p:cNvPr>
          <p:cNvSpPr/>
          <p:nvPr/>
        </p:nvSpPr>
        <p:spPr>
          <a:xfrm>
            <a:off x="5235804" y="1665155"/>
            <a:ext cx="901051" cy="414780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12C6D0C-E7C1-46EB-9A58-5549674CF201}"/>
              </a:ext>
            </a:extLst>
          </p:cNvPr>
          <p:cNvSpPr/>
          <p:nvPr/>
        </p:nvSpPr>
        <p:spPr>
          <a:xfrm>
            <a:off x="2000412" y="2213523"/>
            <a:ext cx="1378672" cy="414780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5B6E20B-9306-408F-911D-EDA9436A81F0}"/>
              </a:ext>
            </a:extLst>
          </p:cNvPr>
          <p:cNvSpPr/>
          <p:nvPr/>
        </p:nvSpPr>
        <p:spPr>
          <a:xfrm>
            <a:off x="2931736" y="2552800"/>
            <a:ext cx="405352" cy="414780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67424E8-BE06-46EC-A563-5E19DBD3547F}"/>
              </a:ext>
            </a:extLst>
          </p:cNvPr>
          <p:cNvSpPr/>
          <p:nvPr/>
        </p:nvSpPr>
        <p:spPr>
          <a:xfrm>
            <a:off x="1392386" y="2948276"/>
            <a:ext cx="1383811" cy="414780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2FC6499-E3C9-4C34-A6E6-B47E528E9462}"/>
              </a:ext>
            </a:extLst>
          </p:cNvPr>
          <p:cNvSpPr/>
          <p:nvPr/>
        </p:nvSpPr>
        <p:spPr>
          <a:xfrm>
            <a:off x="4793532" y="2568262"/>
            <a:ext cx="193249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45EE859-12D3-41BA-93CA-EBED1340337C}"/>
              </a:ext>
            </a:extLst>
          </p:cNvPr>
          <p:cNvSpPr/>
          <p:nvPr/>
        </p:nvSpPr>
        <p:spPr>
          <a:xfrm>
            <a:off x="7046965" y="2562045"/>
            <a:ext cx="193249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26CB3F2-1180-49D6-AB92-D34163A53934}"/>
              </a:ext>
            </a:extLst>
          </p:cNvPr>
          <p:cNvSpPr/>
          <p:nvPr/>
        </p:nvSpPr>
        <p:spPr>
          <a:xfrm>
            <a:off x="4656416" y="2918625"/>
            <a:ext cx="193249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569C4D6-C0C3-4652-976E-67A7C6FE7B39}"/>
              </a:ext>
            </a:extLst>
          </p:cNvPr>
          <p:cNvSpPr/>
          <p:nvPr/>
        </p:nvSpPr>
        <p:spPr>
          <a:xfrm>
            <a:off x="5042556" y="1665155"/>
            <a:ext cx="193249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65FA3D0-0E94-442C-8302-DDB5713BBA50}"/>
              </a:ext>
            </a:extLst>
          </p:cNvPr>
          <p:cNvSpPr/>
          <p:nvPr/>
        </p:nvSpPr>
        <p:spPr>
          <a:xfrm>
            <a:off x="6136855" y="1665155"/>
            <a:ext cx="707008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447A112-353A-4B44-98B1-C4ED4BBB2368}"/>
              </a:ext>
            </a:extLst>
          </p:cNvPr>
          <p:cNvSpPr/>
          <p:nvPr/>
        </p:nvSpPr>
        <p:spPr>
          <a:xfrm>
            <a:off x="1178353" y="2213523"/>
            <a:ext cx="744291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80530E8-014F-4E72-A1CF-AA5FD2144555}"/>
              </a:ext>
            </a:extLst>
          </p:cNvPr>
          <p:cNvSpPr/>
          <p:nvPr/>
        </p:nvSpPr>
        <p:spPr>
          <a:xfrm>
            <a:off x="1502790" y="1679466"/>
            <a:ext cx="193249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EAD3053-693F-4339-B4B0-AE3F58FFAF82}"/>
              </a:ext>
            </a:extLst>
          </p:cNvPr>
          <p:cNvSpPr/>
          <p:nvPr/>
        </p:nvSpPr>
        <p:spPr>
          <a:xfrm>
            <a:off x="491176" y="1681722"/>
            <a:ext cx="1008256" cy="400582"/>
          </a:xfrm>
          <a:prstGeom prst="rect">
            <a:avLst/>
          </a:prstGeom>
          <a:solidFill>
            <a:srgbClr val="92D05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3B945BB-CA5F-4B27-A3A0-59B270C78187}"/>
              </a:ext>
            </a:extLst>
          </p:cNvPr>
          <p:cNvSpPr/>
          <p:nvPr/>
        </p:nvSpPr>
        <p:spPr>
          <a:xfrm>
            <a:off x="490800" y="3670839"/>
            <a:ext cx="1800000" cy="2160000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CA" altLang="zh-CN" b="1" dirty="0">
                <a:solidFill>
                  <a:schemeClr val="tx1"/>
                </a:solidFill>
              </a:rPr>
              <a:t>CASE SENSITIVE</a:t>
            </a:r>
          </a:p>
          <a:p>
            <a:endParaRPr lang="en-CA" altLang="zh-CN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→  </a:t>
            </a:r>
            <a:r>
              <a:rPr lang="en-CA" altLang="zh-CN" dirty="0">
                <a:solidFill>
                  <a:schemeClr val="tx1"/>
                </a:solidFill>
              </a:rPr>
              <a:t>Change all to lowercase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4177206-91BB-4893-844A-7A130D6EF898}"/>
              </a:ext>
            </a:extLst>
          </p:cNvPr>
          <p:cNvSpPr/>
          <p:nvPr/>
        </p:nvSpPr>
        <p:spPr>
          <a:xfrm>
            <a:off x="2540526" y="3670839"/>
            <a:ext cx="1800000" cy="2160000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CA" altLang="zh-CN" b="1" dirty="0">
                <a:solidFill>
                  <a:schemeClr val="tx1"/>
                </a:solidFill>
              </a:rPr>
              <a:t>STOP WORD</a:t>
            </a:r>
          </a:p>
          <a:p>
            <a:endParaRPr lang="en-CA" altLang="zh-CN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→  </a:t>
            </a:r>
            <a:r>
              <a:rPr lang="en-CA" altLang="zh-CN" dirty="0">
                <a:solidFill>
                  <a:schemeClr val="tx1"/>
                </a:solidFill>
              </a:rPr>
              <a:t>Delete all</a:t>
            </a:r>
          </a:p>
          <a:p>
            <a:endParaRPr lang="en-CA" altLang="zh-CN" dirty="0">
              <a:solidFill>
                <a:schemeClr val="tx1"/>
              </a:solidFill>
            </a:endParaRPr>
          </a:p>
          <a:p>
            <a:r>
              <a:rPr lang="en-CA" altLang="zh-CN" i="1" u="sng" dirty="0">
                <a:solidFill>
                  <a:schemeClr val="tx1"/>
                </a:solidFill>
              </a:rPr>
              <a:t>“</a:t>
            </a:r>
            <a:r>
              <a:rPr lang="en-US" altLang="zh-CN" i="1" u="sng" dirty="0">
                <a:solidFill>
                  <a:schemeClr val="tx1"/>
                </a:solidFill>
              </a:rPr>
              <a:t>the most common words in a language</a:t>
            </a:r>
            <a:r>
              <a:rPr lang="en-CA" altLang="zh-CN" i="1" u="sng" dirty="0">
                <a:solidFill>
                  <a:schemeClr val="tx1"/>
                </a:solidFill>
              </a:rPr>
              <a:t>”</a:t>
            </a:r>
            <a:endParaRPr lang="zh-CN" altLang="en-US" i="1" u="sng" dirty="0">
              <a:solidFill>
                <a:schemeClr val="tx1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6D17357-45B5-48A5-AF3D-CD20D0060D18}"/>
              </a:ext>
            </a:extLst>
          </p:cNvPr>
          <p:cNvSpPr/>
          <p:nvPr/>
        </p:nvSpPr>
        <p:spPr>
          <a:xfrm>
            <a:off x="4590252" y="3670839"/>
            <a:ext cx="1800000" cy="216000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CA" altLang="zh-CN" b="1" dirty="0">
                <a:solidFill>
                  <a:schemeClr val="tx1"/>
                </a:solidFill>
              </a:rPr>
              <a:t>SYMBOL AND NUMBER</a:t>
            </a:r>
          </a:p>
          <a:p>
            <a:r>
              <a:rPr lang="zh-CN" altLang="en-US">
                <a:solidFill>
                  <a:schemeClr val="tx1"/>
                </a:solidFill>
                <a:ea typeface="宋体"/>
              </a:rPr>
              <a:t>→  </a:t>
            </a:r>
            <a:r>
              <a:rPr lang="en-CA" altLang="zh-CN" dirty="0">
                <a:solidFill>
                  <a:schemeClr val="tx1"/>
                </a:solidFill>
                <a:ea typeface="宋体"/>
              </a:rPr>
              <a:t>Delete all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FB071A1-9EB5-4D80-B81D-B1038C3E3D55}"/>
              </a:ext>
            </a:extLst>
          </p:cNvPr>
          <p:cNvSpPr/>
          <p:nvPr/>
        </p:nvSpPr>
        <p:spPr>
          <a:xfrm>
            <a:off x="6639978" y="3661633"/>
            <a:ext cx="1800000" cy="2160000"/>
          </a:xfrm>
          <a:prstGeom prst="rect">
            <a:avLst/>
          </a:prstGeom>
          <a:solidFill>
            <a:srgbClr val="92D05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CA" altLang="zh-CN" b="1" dirty="0">
                <a:solidFill>
                  <a:schemeClr val="tx1"/>
                </a:solidFill>
                <a:ea typeface="宋体"/>
                <a:cs typeface="Calibri"/>
              </a:rPr>
              <a:t>USELESS</a:t>
            </a:r>
          </a:p>
          <a:p>
            <a:endParaRPr lang="en-CA" altLang="zh-CN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  <a:ea typeface="宋体"/>
              </a:rPr>
              <a:t>→ Delete All</a:t>
            </a:r>
            <a:endParaRPr lang="en-CA" altLang="zh-CN" dirty="0">
              <a:solidFill>
                <a:schemeClr val="tx1"/>
              </a:solidFill>
              <a:ea typeface="宋体"/>
            </a:endParaRPr>
          </a:p>
          <a:p>
            <a:endParaRPr lang="zh-CN" altLang="en-US" dirty="0">
              <a:solidFill>
                <a:schemeClr val="tx1"/>
              </a:solidFill>
              <a:ea typeface="宋体"/>
              <a:cs typeface="Calibri"/>
            </a:endParaRPr>
          </a:p>
          <a:p>
            <a:r>
              <a:rPr lang="en-CA" altLang="zh-CN" i="1" u="sng" dirty="0">
                <a:solidFill>
                  <a:schemeClr val="tx1"/>
                </a:solidFill>
                <a:ea typeface="宋体"/>
                <a:cs typeface="Calibri"/>
              </a:rPr>
              <a:t>“</a:t>
            </a:r>
            <a:r>
              <a:rPr lang="zh-CN" altLang="en-US" i="1" u="sng" dirty="0">
                <a:solidFill>
                  <a:schemeClr val="tx1"/>
                </a:solidFill>
                <a:ea typeface="宋体"/>
                <a:cs typeface="Calibri"/>
              </a:rPr>
              <a:t>Bound to the format of the emai</a:t>
            </a:r>
            <a:r>
              <a:rPr lang="en-CA" altLang="zh-CN" i="1" u="sng" dirty="0">
                <a:solidFill>
                  <a:schemeClr val="tx1"/>
                </a:solidFill>
                <a:ea typeface="宋体"/>
                <a:cs typeface="Calibri"/>
              </a:rPr>
              <a:t>l”</a:t>
            </a:r>
            <a:endParaRPr lang="zh-CN" altLang="en-US" i="1" u="sng" dirty="0">
              <a:solidFill>
                <a:schemeClr val="tx1"/>
              </a:solidFill>
              <a:ea typeface="宋体"/>
              <a:cs typeface="Calibri"/>
            </a:endParaRPr>
          </a:p>
        </p:txBody>
      </p:sp>
      <p:sp>
        <p:nvSpPr>
          <p:cNvPr id="5" name="矩形 8">
            <a:extLst>
              <a:ext uri="{FF2B5EF4-FFF2-40B4-BE49-F238E27FC236}">
                <a16:creationId xmlns:a16="http://schemas.microsoft.com/office/drawing/2014/main" id="{6918EA2A-BA98-403F-A88B-2EE19F8D6773}"/>
              </a:ext>
            </a:extLst>
          </p:cNvPr>
          <p:cNvSpPr/>
          <p:nvPr/>
        </p:nvSpPr>
        <p:spPr>
          <a:xfrm>
            <a:off x="3941857" y="2209737"/>
            <a:ext cx="552789" cy="414780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 12">
            <a:extLst>
              <a:ext uri="{FF2B5EF4-FFF2-40B4-BE49-F238E27FC236}">
                <a16:creationId xmlns:a16="http://schemas.microsoft.com/office/drawing/2014/main" id="{37FF1914-044C-45ED-BE76-C4750548D1ED}"/>
              </a:ext>
            </a:extLst>
          </p:cNvPr>
          <p:cNvSpPr/>
          <p:nvPr/>
        </p:nvSpPr>
        <p:spPr>
          <a:xfrm>
            <a:off x="6127323" y="2552059"/>
            <a:ext cx="193249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矩形 12">
            <a:extLst>
              <a:ext uri="{FF2B5EF4-FFF2-40B4-BE49-F238E27FC236}">
                <a16:creationId xmlns:a16="http://schemas.microsoft.com/office/drawing/2014/main" id="{53F529BA-CB5A-43CC-A9C4-5E8DD62DE47A}"/>
              </a:ext>
            </a:extLst>
          </p:cNvPr>
          <p:cNvSpPr/>
          <p:nvPr/>
        </p:nvSpPr>
        <p:spPr>
          <a:xfrm>
            <a:off x="8448621" y="2531182"/>
            <a:ext cx="193249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矩形 12">
            <a:extLst>
              <a:ext uri="{FF2B5EF4-FFF2-40B4-BE49-F238E27FC236}">
                <a16:creationId xmlns:a16="http://schemas.microsoft.com/office/drawing/2014/main" id="{E8EA8A90-FA25-4CA9-9C4E-84F649CD6028}"/>
              </a:ext>
            </a:extLst>
          </p:cNvPr>
          <p:cNvSpPr/>
          <p:nvPr/>
        </p:nvSpPr>
        <p:spPr>
          <a:xfrm>
            <a:off x="3815260" y="2579006"/>
            <a:ext cx="193249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 8">
            <a:extLst>
              <a:ext uri="{FF2B5EF4-FFF2-40B4-BE49-F238E27FC236}">
                <a16:creationId xmlns:a16="http://schemas.microsoft.com/office/drawing/2014/main" id="{C61ED022-F269-482A-ACCB-A2030CAC0A92}"/>
              </a:ext>
            </a:extLst>
          </p:cNvPr>
          <p:cNvSpPr/>
          <p:nvPr/>
        </p:nvSpPr>
        <p:spPr>
          <a:xfrm>
            <a:off x="5235804" y="1665155"/>
            <a:ext cx="891518" cy="414780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矩形 8">
            <a:extLst>
              <a:ext uri="{FF2B5EF4-FFF2-40B4-BE49-F238E27FC236}">
                <a16:creationId xmlns:a16="http://schemas.microsoft.com/office/drawing/2014/main" id="{BB940CB0-4892-4D13-9A01-43C94D95A131}"/>
              </a:ext>
            </a:extLst>
          </p:cNvPr>
          <p:cNvSpPr/>
          <p:nvPr/>
        </p:nvSpPr>
        <p:spPr>
          <a:xfrm>
            <a:off x="6843862" y="1663779"/>
            <a:ext cx="763572" cy="414780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14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5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824CD5F-082B-4640-B7F3-62501B4C2513}"/>
              </a:ext>
            </a:extLst>
          </p:cNvPr>
          <p:cNvSpPr txBox="1"/>
          <p:nvPr/>
        </p:nvSpPr>
        <p:spPr>
          <a:xfrm>
            <a:off x="413928" y="1665157"/>
            <a:ext cx="8484977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latin typeface="Arial"/>
                <a:cs typeface="Arial Unicode MS"/>
              </a:rPr>
              <a:t>spring savings certificate save use customer appreciation spring savings certificate foot locker lady foot locker kids foot locker online stores</a:t>
            </a:r>
            <a:endParaRPr lang="en-US" dirty="0"/>
          </a:p>
        </p:txBody>
      </p:sp>
      <p:sp>
        <p:nvSpPr>
          <p:cNvPr id="15" name="矩形 6">
            <a:extLst>
              <a:ext uri="{FF2B5EF4-FFF2-40B4-BE49-F238E27FC236}">
                <a16:creationId xmlns:a16="http://schemas.microsoft.com/office/drawing/2014/main" id="{3F6E61DF-2FEB-42F1-8F85-3E2AF5837335}"/>
              </a:ext>
            </a:extLst>
          </p:cNvPr>
          <p:cNvSpPr/>
          <p:nvPr/>
        </p:nvSpPr>
        <p:spPr>
          <a:xfrm>
            <a:off x="1387941" y="1697591"/>
            <a:ext cx="1099833" cy="414780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588888-99B5-4484-BD31-E771EDCF2E00}"/>
              </a:ext>
            </a:extLst>
          </p:cNvPr>
          <p:cNvSpPr txBox="1"/>
          <p:nvPr/>
        </p:nvSpPr>
        <p:spPr>
          <a:xfrm>
            <a:off x="385531" y="573853"/>
            <a:ext cx="786729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600" b="1" dirty="0">
                <a:solidFill>
                  <a:srgbClr val="3B1B70"/>
                </a:solidFill>
                <a:latin typeface="Arial"/>
                <a:ea typeface="宋体"/>
                <a:cs typeface="Arial Unicode MS"/>
              </a:rPr>
              <a:t>Normalization</a:t>
            </a:r>
          </a:p>
        </p:txBody>
      </p:sp>
      <p:sp>
        <p:nvSpPr>
          <p:cNvPr id="23" name="矩形 24">
            <a:extLst>
              <a:ext uri="{FF2B5EF4-FFF2-40B4-BE49-F238E27FC236}">
                <a16:creationId xmlns:a16="http://schemas.microsoft.com/office/drawing/2014/main" id="{DE10BCE8-8FED-4158-B622-8F7073FE3A9D}"/>
              </a:ext>
            </a:extLst>
          </p:cNvPr>
          <p:cNvSpPr/>
          <p:nvPr/>
        </p:nvSpPr>
        <p:spPr>
          <a:xfrm>
            <a:off x="490800" y="3670839"/>
            <a:ext cx="2700000" cy="2160000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CA" altLang="zh-CN" b="1" dirty="0">
                <a:solidFill>
                  <a:schemeClr val="tx1"/>
                </a:solidFill>
                <a:ea typeface="宋体"/>
                <a:cs typeface="Calibri"/>
              </a:rPr>
              <a:t>STEMMING</a:t>
            </a:r>
          </a:p>
          <a:p>
            <a:r>
              <a:rPr lang="en-CA" altLang="zh-CN" i="1" u="sng" dirty="0">
                <a:solidFill>
                  <a:schemeClr val="tx1"/>
                </a:solidFill>
              </a:rPr>
              <a:t>“shorten”</a:t>
            </a:r>
          </a:p>
          <a:p>
            <a:r>
              <a:rPr lang="zh-CN" altLang="en-US" dirty="0">
                <a:solidFill>
                  <a:schemeClr val="tx1"/>
                </a:solidFill>
                <a:ea typeface="宋体"/>
              </a:rPr>
              <a:t>→ Change All</a:t>
            </a:r>
          </a:p>
          <a:p>
            <a:endParaRPr lang="zh-CN" altLang="en-US" dirty="0">
              <a:solidFill>
                <a:schemeClr val="tx1"/>
              </a:solidFill>
              <a:ea typeface="宋体"/>
              <a:cs typeface="Calibri"/>
            </a:endParaRPr>
          </a:p>
          <a:p>
            <a:r>
              <a:rPr lang="zh-CN" altLang="en-US" dirty="0">
                <a:solidFill>
                  <a:schemeClr val="tx1"/>
                </a:solidFill>
                <a:ea typeface="宋体"/>
                <a:cs typeface="Calibri"/>
              </a:rPr>
              <a:t>Ex:</a:t>
            </a:r>
          </a:p>
          <a:p>
            <a:r>
              <a:rPr lang="zh-CN" altLang="en-US" dirty="0">
                <a:solidFill>
                  <a:schemeClr val="tx1"/>
                </a:solidFill>
                <a:ea typeface="宋体"/>
                <a:cs typeface="Calibri"/>
              </a:rPr>
              <a:t>Savings</a:t>
            </a:r>
            <a:r>
              <a:rPr lang="zh-CN" altLang="zh-CN" dirty="0">
                <a:solidFill>
                  <a:schemeClr val="tx1"/>
                </a:solidFill>
                <a:ea typeface="宋体"/>
                <a:cs typeface="Calibri"/>
              </a:rPr>
              <a:t>→</a:t>
            </a:r>
            <a:r>
              <a:rPr lang="en-US" altLang="zh-CN" dirty="0">
                <a:solidFill>
                  <a:schemeClr val="tx1"/>
                </a:solidFill>
                <a:ea typeface="宋体"/>
                <a:cs typeface="Calibri"/>
              </a:rPr>
              <a:t>save</a:t>
            </a:r>
            <a:endParaRPr lang="zh-CN" altLang="en-US" dirty="0">
              <a:solidFill>
                <a:schemeClr val="tx1"/>
              </a:solidFill>
              <a:ea typeface="宋体"/>
              <a:cs typeface="Calibri"/>
            </a:endParaRPr>
          </a:p>
          <a:p>
            <a:r>
              <a:rPr lang="en-US" altLang="zh-CN" dirty="0">
                <a:solidFill>
                  <a:schemeClr val="tx1"/>
                </a:solidFill>
                <a:ea typeface="宋体"/>
                <a:cs typeface="Calibri"/>
              </a:rPr>
              <a:t>appreciation </a:t>
            </a:r>
            <a:r>
              <a:rPr lang="zh-CN" altLang="en-US" dirty="0">
                <a:solidFill>
                  <a:schemeClr val="tx1"/>
                </a:solidFill>
                <a:ea typeface="宋体"/>
                <a:cs typeface="Calibri"/>
              </a:rPr>
              <a:t>→</a:t>
            </a:r>
            <a:r>
              <a:rPr lang="en-US" altLang="zh-CN" dirty="0">
                <a:solidFill>
                  <a:schemeClr val="tx1"/>
                </a:solidFill>
                <a:ea typeface="宋体"/>
                <a:cs typeface="Calibri"/>
              </a:rPr>
              <a:t>appreciate</a:t>
            </a:r>
          </a:p>
        </p:txBody>
      </p:sp>
      <p:sp>
        <p:nvSpPr>
          <p:cNvPr id="24" name="矩形 26">
            <a:extLst>
              <a:ext uri="{FF2B5EF4-FFF2-40B4-BE49-F238E27FC236}">
                <a16:creationId xmlns:a16="http://schemas.microsoft.com/office/drawing/2014/main" id="{EDAA0D62-F60B-4D6D-A34F-258054954245}"/>
              </a:ext>
            </a:extLst>
          </p:cNvPr>
          <p:cNvSpPr/>
          <p:nvPr/>
        </p:nvSpPr>
        <p:spPr>
          <a:xfrm>
            <a:off x="4590252" y="3670839"/>
            <a:ext cx="2700000" cy="216000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CA" altLang="zh-CN" b="1" dirty="0">
                <a:solidFill>
                  <a:schemeClr val="tx1"/>
                </a:solidFill>
                <a:ea typeface="宋体"/>
                <a:cs typeface="Calibri"/>
              </a:rPr>
              <a:t>LEMMATIZATION</a:t>
            </a:r>
            <a:endParaRPr lang="en-CA" altLang="zh-CN" dirty="0">
              <a:solidFill>
                <a:schemeClr val="tx1"/>
              </a:solidFill>
            </a:endParaRPr>
          </a:p>
          <a:p>
            <a:r>
              <a:rPr lang="en-CA" altLang="zh-CN" i="1" u="sng" dirty="0">
                <a:solidFill>
                  <a:schemeClr val="tx1"/>
                </a:solidFill>
              </a:rPr>
              <a:t>“transform”</a:t>
            </a:r>
            <a:endParaRPr lang="en-CA" altLang="zh-CN" dirty="0">
              <a:solidFill>
                <a:schemeClr val="tx1"/>
              </a:solidFill>
              <a:ea typeface="宋体"/>
            </a:endParaRPr>
          </a:p>
          <a:p>
            <a:r>
              <a:rPr lang="zh-CN" altLang="en-US" dirty="0">
                <a:solidFill>
                  <a:schemeClr val="tx1"/>
                </a:solidFill>
                <a:ea typeface="宋体"/>
              </a:rPr>
              <a:t>→ Change All</a:t>
            </a:r>
            <a:endParaRPr lang="en-CA" altLang="zh-CN" dirty="0">
              <a:solidFill>
                <a:schemeClr val="tx1"/>
              </a:solidFill>
              <a:ea typeface="宋体"/>
            </a:endParaRPr>
          </a:p>
          <a:p>
            <a:endParaRPr lang="zh-CN" altLang="en-US" dirty="0">
              <a:solidFill>
                <a:schemeClr val="tx1"/>
              </a:solidFill>
              <a:ea typeface="宋体"/>
              <a:cs typeface="Calibri"/>
            </a:endParaRPr>
          </a:p>
          <a:p>
            <a:r>
              <a:rPr lang="zh-CN" altLang="en-US" dirty="0">
                <a:solidFill>
                  <a:schemeClr val="tx1"/>
                </a:solidFill>
                <a:ea typeface="宋体"/>
                <a:cs typeface="Calibri"/>
              </a:rPr>
              <a:t>Ex:</a:t>
            </a:r>
            <a:endParaRPr lang="en-CA" altLang="zh-CN" dirty="0">
              <a:solidFill>
                <a:schemeClr val="tx1"/>
              </a:solidFill>
              <a:ea typeface="宋体"/>
              <a:cs typeface="Calibri"/>
            </a:endParaRPr>
          </a:p>
          <a:p>
            <a:r>
              <a:rPr lang="en-CA" altLang="zh-CN" dirty="0">
                <a:solidFill>
                  <a:schemeClr val="tx1"/>
                </a:solidFill>
                <a:ea typeface="宋体"/>
                <a:cs typeface="Calibri"/>
              </a:rPr>
              <a:t>lady</a:t>
            </a:r>
            <a:r>
              <a:rPr lang="zh-CN" altLang="zh-CN" dirty="0">
                <a:solidFill>
                  <a:schemeClr val="tx1"/>
                </a:solidFill>
                <a:ea typeface="宋体"/>
                <a:cs typeface="Calibri"/>
              </a:rPr>
              <a:t> →</a:t>
            </a:r>
            <a:r>
              <a:rPr lang="en-CA" altLang="zh-CN" dirty="0">
                <a:solidFill>
                  <a:schemeClr val="tx1"/>
                </a:solidFill>
                <a:ea typeface="宋体"/>
                <a:cs typeface="Calibri"/>
              </a:rPr>
              <a:t>woman</a:t>
            </a:r>
            <a:endParaRPr lang="zh-CN" altLang="en-US" dirty="0">
              <a:solidFill>
                <a:schemeClr val="tx1"/>
              </a:solidFill>
              <a:ea typeface="宋体"/>
              <a:cs typeface="Calibri"/>
            </a:endParaRPr>
          </a:p>
          <a:p>
            <a:r>
              <a:rPr lang="zh-CN" altLang="en-US" dirty="0">
                <a:solidFill>
                  <a:schemeClr val="tx1"/>
                </a:solidFill>
                <a:ea typeface="宋体"/>
                <a:cs typeface="Calibri"/>
              </a:rPr>
              <a:t>kid</a:t>
            </a:r>
            <a:r>
              <a:rPr lang="zh-CN" altLang="zh-CN" dirty="0">
                <a:solidFill>
                  <a:schemeClr val="tx1"/>
                </a:solidFill>
                <a:ea typeface="宋体"/>
                <a:cs typeface="Calibri"/>
              </a:rPr>
              <a:t>→</a:t>
            </a:r>
            <a:r>
              <a:rPr lang="en-US" altLang="zh-CN" dirty="0">
                <a:solidFill>
                  <a:schemeClr val="tx1"/>
                </a:solidFill>
                <a:ea typeface="宋体"/>
                <a:cs typeface="Calibri"/>
              </a:rPr>
              <a:t>child</a:t>
            </a:r>
            <a:endParaRPr lang="zh-CN" altLang="en-US" dirty="0">
              <a:solidFill>
                <a:schemeClr val="tx1"/>
              </a:solidFill>
              <a:ea typeface="宋体"/>
              <a:cs typeface="Calibri"/>
            </a:endParaRPr>
          </a:p>
        </p:txBody>
      </p:sp>
      <p:sp>
        <p:nvSpPr>
          <p:cNvPr id="25" name="矩形 17">
            <a:extLst>
              <a:ext uri="{FF2B5EF4-FFF2-40B4-BE49-F238E27FC236}">
                <a16:creationId xmlns:a16="http://schemas.microsoft.com/office/drawing/2014/main" id="{FD2DB226-B94C-4B0A-8A5F-1FD7D437B741}"/>
              </a:ext>
            </a:extLst>
          </p:cNvPr>
          <p:cNvSpPr/>
          <p:nvPr/>
        </p:nvSpPr>
        <p:spPr>
          <a:xfrm>
            <a:off x="5337844" y="2057381"/>
            <a:ext cx="707008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 6">
            <a:extLst>
              <a:ext uri="{FF2B5EF4-FFF2-40B4-BE49-F238E27FC236}">
                <a16:creationId xmlns:a16="http://schemas.microsoft.com/office/drawing/2014/main" id="{21910F22-DACF-4016-8F0A-DFE6F09541C2}"/>
              </a:ext>
            </a:extLst>
          </p:cNvPr>
          <p:cNvSpPr/>
          <p:nvPr/>
        </p:nvSpPr>
        <p:spPr>
          <a:xfrm>
            <a:off x="6545972" y="1697591"/>
            <a:ext cx="1706850" cy="414780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矩形 6">
            <a:extLst>
              <a:ext uri="{FF2B5EF4-FFF2-40B4-BE49-F238E27FC236}">
                <a16:creationId xmlns:a16="http://schemas.microsoft.com/office/drawing/2014/main" id="{BD2EEC12-A0F7-4E54-84F0-B32F0B2AFAB2}"/>
              </a:ext>
            </a:extLst>
          </p:cNvPr>
          <p:cNvSpPr/>
          <p:nvPr/>
        </p:nvSpPr>
        <p:spPr>
          <a:xfrm>
            <a:off x="1381870" y="2057381"/>
            <a:ext cx="1099833" cy="414780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 6">
            <a:extLst>
              <a:ext uri="{FF2B5EF4-FFF2-40B4-BE49-F238E27FC236}">
                <a16:creationId xmlns:a16="http://schemas.microsoft.com/office/drawing/2014/main" id="{AF7F54E6-2E57-4CB3-93CE-0AC584A09E85}"/>
              </a:ext>
            </a:extLst>
          </p:cNvPr>
          <p:cNvSpPr/>
          <p:nvPr/>
        </p:nvSpPr>
        <p:spPr>
          <a:xfrm>
            <a:off x="2237923" y="2439976"/>
            <a:ext cx="952878" cy="414780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矩形 6">
            <a:extLst>
              <a:ext uri="{FF2B5EF4-FFF2-40B4-BE49-F238E27FC236}">
                <a16:creationId xmlns:a16="http://schemas.microsoft.com/office/drawing/2014/main" id="{AB4A9504-1144-40DC-A58D-B25DA126054F}"/>
              </a:ext>
            </a:extLst>
          </p:cNvPr>
          <p:cNvSpPr/>
          <p:nvPr/>
        </p:nvSpPr>
        <p:spPr>
          <a:xfrm>
            <a:off x="7476030" y="2057381"/>
            <a:ext cx="697010" cy="414780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矩形 17">
            <a:extLst>
              <a:ext uri="{FF2B5EF4-FFF2-40B4-BE49-F238E27FC236}">
                <a16:creationId xmlns:a16="http://schemas.microsoft.com/office/drawing/2014/main" id="{3AF8B3BD-3941-4DB2-9AD9-EA23BFB24256}"/>
              </a:ext>
            </a:extLst>
          </p:cNvPr>
          <p:cNvSpPr/>
          <p:nvPr/>
        </p:nvSpPr>
        <p:spPr>
          <a:xfrm>
            <a:off x="7480348" y="2058934"/>
            <a:ext cx="707008" cy="41478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8872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9" grpId="0" animBg="1"/>
      <p:bldP spid="30" grpId="0" animBg="1"/>
      <p:bldP spid="3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3"/>
            <a:ext cx="718575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3600" b="1" dirty="0">
                <a:solidFill>
                  <a:srgbClr val="3B1B70"/>
                </a:solidFill>
                <a:latin typeface="Arial"/>
                <a:ea typeface="宋体"/>
                <a:cs typeface="Arial Unicode MS"/>
              </a:rPr>
              <a:t>Vectorizing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77CAA5-31AD-4C9A-90F6-7571ED6528F6}"/>
              </a:ext>
            </a:extLst>
          </p:cNvPr>
          <p:cNvSpPr txBox="1"/>
          <p:nvPr/>
        </p:nvSpPr>
        <p:spPr>
          <a:xfrm>
            <a:off x="413928" y="1665157"/>
            <a:ext cx="8286195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SzPct val="75000"/>
            </a:pPr>
            <a:r>
              <a:rPr lang="en-US" sz="2400" dirty="0">
                <a:latin typeface="Arial"/>
                <a:cs typeface="Arial"/>
              </a:rPr>
              <a:t>spring sa</a:t>
            </a:r>
            <a:r>
              <a:rPr lang="en-US" altLang="zh-CN" sz="2400" dirty="0">
                <a:latin typeface="Arial"/>
                <a:cs typeface="Arial"/>
              </a:rPr>
              <a:t>ve</a:t>
            </a:r>
            <a:r>
              <a:rPr lang="en-US" sz="2400" dirty="0">
                <a:latin typeface="Arial"/>
                <a:cs typeface="Arial"/>
              </a:rPr>
              <a:t> certificate save use customer appreciate spring save certificate foot locker woman foot locker child foot locker online store</a:t>
            </a:r>
            <a:endParaRPr lang="en-US" sz="2400" dirty="0">
              <a:ea typeface="+mn-lt"/>
              <a:cs typeface="+mn-lt"/>
            </a:endParaRPr>
          </a:p>
        </p:txBody>
      </p:sp>
      <p:sp>
        <p:nvSpPr>
          <p:cNvPr id="29" name="TextBox 14">
            <a:extLst>
              <a:ext uri="{FF2B5EF4-FFF2-40B4-BE49-F238E27FC236}">
                <a16:creationId xmlns:a16="http://schemas.microsoft.com/office/drawing/2014/main" id="{CB2EB256-D5F7-4F48-8521-B197F1A1B0AE}"/>
              </a:ext>
            </a:extLst>
          </p:cNvPr>
          <p:cNvSpPr txBox="1"/>
          <p:nvPr/>
        </p:nvSpPr>
        <p:spPr>
          <a:xfrm>
            <a:off x="413926" y="4048862"/>
            <a:ext cx="8385586" cy="95923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ea typeface="+mn-lt"/>
                <a:cs typeface="+mn-lt"/>
              </a:rPr>
              <a:t>TF-ID = TF(</a:t>
            </a:r>
            <a:r>
              <a:rPr lang="en-US" sz="2400" dirty="0" err="1">
                <a:ea typeface="+mn-lt"/>
                <a:cs typeface="+mn-lt"/>
              </a:rPr>
              <a:t>t,d</a:t>
            </a:r>
            <a:r>
              <a:rPr lang="en-US" sz="2400" dirty="0">
                <a:ea typeface="+mn-lt"/>
                <a:cs typeface="+mn-lt"/>
              </a:rPr>
              <a:t>) * IDF(t)</a:t>
            </a:r>
          </a:p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ea typeface="+mn-lt"/>
                <a:cs typeface="+mn-lt"/>
              </a:rPr>
              <a:t>IDF =log(n) - log(df(</a:t>
            </a:r>
            <a:r>
              <a:rPr lang="en-US" sz="2400" dirty="0" err="1">
                <a:ea typeface="+mn-lt"/>
                <a:cs typeface="+mn-lt"/>
              </a:rPr>
              <a:t>d,t</a:t>
            </a:r>
            <a:r>
              <a:rPr lang="en-US" sz="2400" dirty="0">
                <a:ea typeface="+mn-lt"/>
                <a:cs typeface="+mn-lt"/>
              </a:rPr>
              <a:t>))</a:t>
            </a:r>
          </a:p>
        </p:txBody>
      </p:sp>
      <p:sp>
        <p:nvSpPr>
          <p:cNvPr id="2" name="TextBox 14">
            <a:extLst>
              <a:ext uri="{FF2B5EF4-FFF2-40B4-BE49-F238E27FC236}">
                <a16:creationId xmlns:a16="http://schemas.microsoft.com/office/drawing/2014/main" id="{05D747B5-0F1D-4C72-AFEB-A4EBD96DA480}"/>
              </a:ext>
            </a:extLst>
          </p:cNvPr>
          <p:cNvSpPr txBox="1"/>
          <p:nvPr/>
        </p:nvSpPr>
        <p:spPr>
          <a:xfrm>
            <a:off x="413927" y="3235746"/>
            <a:ext cx="822561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cs typeface="Calibri"/>
              </a:rPr>
              <a:t>Features: Tokenized words delimited by space</a:t>
            </a:r>
            <a:endParaRPr lang="en-US" sz="2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5946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3"/>
            <a:ext cx="718575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600" b="1" dirty="0">
                <a:solidFill>
                  <a:srgbClr val="3B1B70"/>
                </a:solidFill>
                <a:latin typeface="Arial"/>
                <a:ea typeface="宋体"/>
                <a:cs typeface="Arial"/>
              </a:rPr>
              <a:t>Vectorizing</a:t>
            </a:r>
            <a:endParaRPr lang="en-US" sz="3600" dirty="0"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pic>
        <p:nvPicPr>
          <p:cNvPr id="5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57C23B-B9E3-4101-8057-1B2E86371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70" y="1551369"/>
            <a:ext cx="8215460" cy="375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928" y="1175925"/>
            <a:ext cx="456259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Arial"/>
                <a:cs typeface="Arial Unicode MS"/>
              </a:rPr>
              <a:t>Algorithm Models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388350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3"/>
            <a:ext cx="8005704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Model selection</a:t>
            </a: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Naive Bayesian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Random Forest 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Decision Tree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SVM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F1AB4E5F-0DB8-4D83-910F-BD8AC9917372}"/>
              </a:ext>
            </a:extLst>
          </p:cNvPr>
          <p:cNvSpPr txBox="1"/>
          <p:nvPr/>
        </p:nvSpPr>
        <p:spPr>
          <a:xfrm>
            <a:off x="4186743" y="574238"/>
            <a:ext cx="4703258" cy="3436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 </a:t>
            </a: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Ensemble Learning</a:t>
            </a:r>
          </a:p>
          <a:p>
            <a:pPr>
              <a:spcAft>
                <a:spcPts val="1000"/>
              </a:spcAft>
              <a:buSzPct val="75000"/>
            </a:pPr>
            <a:r>
              <a:rPr lang="en-US" altLang="zh-CN" dirty="0">
                <a:solidFill>
                  <a:srgbClr val="807F83"/>
                </a:solidFill>
                <a:latin typeface="Arial"/>
                <a:cs typeface="Arial"/>
              </a:rPr>
              <a:t> </a:t>
            </a:r>
            <a:r>
              <a:rPr lang="en-US" altLang="zh-CN" sz="1600" dirty="0">
                <a:solidFill>
                  <a:srgbClr val="807F83"/>
                </a:solidFill>
                <a:latin typeface="Arial"/>
                <a:cs typeface="Arial"/>
              </a:rPr>
              <a:t>&gt;    Hard voting - Majority Vote</a:t>
            </a:r>
          </a:p>
          <a:p>
            <a:pPr>
              <a:spcAft>
                <a:spcPts val="1000"/>
              </a:spcAft>
              <a:buSzPct val="75000"/>
            </a:pPr>
            <a:r>
              <a:rPr lang="en-US" altLang="zh-CN" sz="1600" dirty="0">
                <a:solidFill>
                  <a:srgbClr val="807F83"/>
                </a:solidFill>
                <a:latin typeface="Arial"/>
                <a:cs typeface="Arial"/>
              </a:rPr>
              <a:t> &gt;    Soft voting - Averaging out Probabilities</a:t>
            </a:r>
          </a:p>
          <a:p>
            <a:pPr>
              <a:spcAft>
                <a:spcPts val="1000"/>
              </a:spcAft>
              <a:buSzPct val="75000"/>
            </a:pPr>
            <a:r>
              <a:rPr lang="en-US" altLang="zh-CN" sz="1600" dirty="0">
                <a:solidFill>
                  <a:srgbClr val="807F83"/>
                </a:solidFill>
                <a:latin typeface="Arial"/>
                <a:cs typeface="Arial"/>
              </a:rPr>
              <a:t> &gt;    Voting Classifier</a:t>
            </a:r>
            <a:endParaRPr lang="en-US" sz="2800" dirty="0">
              <a:solidFill>
                <a:srgbClr val="807F83"/>
              </a:solidFill>
              <a:latin typeface="Arial"/>
              <a:cs typeface="Arial"/>
            </a:endParaRP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altLang="zh-CN" sz="2800" dirty="0">
                <a:solidFill>
                  <a:srgbClr val="807F83"/>
                </a:solidFill>
                <a:latin typeface="Arial"/>
                <a:cs typeface="Arial"/>
              </a:rPr>
              <a:t>LSTM</a:t>
            </a:r>
            <a:endParaRPr lang="en-US" sz="2800" dirty="0">
              <a:solidFill>
                <a:srgbClr val="807F83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8157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928" y="1175925"/>
            <a:ext cx="45625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Arial"/>
                <a:cs typeface="Arial Unicode MS"/>
              </a:rPr>
              <a:t>Results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93377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B341E9-C3CE-4A3F-AE69-68522E3256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0" y="3429000"/>
            <a:ext cx="9144000" cy="3429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926" y="573853"/>
            <a:ext cx="80057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3C1B71"/>
                </a:solidFill>
                <a:latin typeface="Arial"/>
                <a:cs typeface="Arial Unicode MS"/>
              </a:rPr>
              <a:t>THE  IDENTIFICATION OF</a:t>
            </a:r>
          </a:p>
          <a:p>
            <a:r>
              <a:rPr lang="en-US" sz="5400" b="1" dirty="0">
                <a:solidFill>
                  <a:srgbClr val="3C1B71"/>
                </a:solidFill>
                <a:latin typeface="Arial"/>
                <a:cs typeface="Arial Unicode MS"/>
              </a:rPr>
              <a:t>SPAM  MAILS</a:t>
            </a:r>
          </a:p>
          <a:p>
            <a:pPr algn="just"/>
            <a:endParaRPr lang="en-US" sz="3600" dirty="0">
              <a:solidFill>
                <a:srgbClr val="3C1B71"/>
              </a:solidFill>
              <a:latin typeface="Arial"/>
              <a:cs typeface="Arial Unicode MS"/>
            </a:endParaRPr>
          </a:p>
          <a:p>
            <a:pPr algn="r"/>
            <a:endParaRPr lang="en-US" dirty="0">
              <a:solidFill>
                <a:schemeClr val="bg1"/>
              </a:solidFill>
              <a:latin typeface="Arial"/>
              <a:cs typeface="Arial Unicode MS"/>
            </a:endParaRPr>
          </a:p>
          <a:p>
            <a:pPr algn="r"/>
            <a:r>
              <a:rPr lang="en-US" dirty="0" err="1">
                <a:solidFill>
                  <a:schemeClr val="bg1"/>
                </a:solidFill>
                <a:latin typeface="Arial"/>
                <a:cs typeface="Arial Unicode MS"/>
              </a:rPr>
              <a:t>Haoran</a:t>
            </a:r>
            <a:r>
              <a:rPr lang="en-US" dirty="0">
                <a:solidFill>
                  <a:schemeClr val="bg1"/>
                </a:solidFill>
                <a:latin typeface="Arial"/>
                <a:cs typeface="Arial Unicode MS"/>
              </a:rPr>
              <a:t> Ding, MEng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 Unicode MS"/>
              </a:rPr>
              <a:t>Patrick Adjei, MEng</a:t>
            </a:r>
          </a:p>
          <a:p>
            <a:pPr algn="r"/>
            <a:r>
              <a:rPr lang="en-US" dirty="0" err="1">
                <a:solidFill>
                  <a:schemeClr val="bg1"/>
                </a:solidFill>
                <a:latin typeface="Arial"/>
                <a:cs typeface="Arial Unicode MS"/>
              </a:rPr>
              <a:t>Pengshuo</a:t>
            </a:r>
            <a:r>
              <a:rPr lang="en-US" dirty="0">
                <a:solidFill>
                  <a:schemeClr val="bg1"/>
                </a:solidFill>
                <a:latin typeface="Arial"/>
                <a:cs typeface="Arial Unicode MS"/>
              </a:rPr>
              <a:t> Liu, MEng</a:t>
            </a:r>
          </a:p>
          <a:p>
            <a:pPr algn="r"/>
            <a:r>
              <a:rPr lang="en-US" dirty="0" err="1">
                <a:solidFill>
                  <a:schemeClr val="bg1"/>
                </a:solidFill>
                <a:latin typeface="Arial"/>
                <a:cs typeface="Arial Unicode MS"/>
              </a:rPr>
              <a:t>Zhaokai</a:t>
            </a:r>
            <a:r>
              <a:rPr lang="en-US" dirty="0">
                <a:solidFill>
                  <a:schemeClr val="bg1"/>
                </a:solidFill>
                <a:latin typeface="Arial"/>
                <a:cs typeface="Arial Unicode MS"/>
              </a:rPr>
              <a:t> Sun, MEng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50373" y="6302963"/>
            <a:ext cx="3939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4F2683"/>
                </a:solidFill>
                <a:latin typeface="Arial"/>
                <a:cs typeface="Arial"/>
              </a:rPr>
              <a:t>Data Analytics Foundations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9F3623-4F4E-4099-BEFE-73BD4760A25D}"/>
              </a:ext>
            </a:extLst>
          </p:cNvPr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405048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3"/>
            <a:ext cx="7852250" cy="466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0" b="1" dirty="0">
                <a:solidFill>
                  <a:srgbClr val="3B1B70"/>
                </a:solidFill>
                <a:latin typeface="Arial"/>
                <a:cs typeface="Arial Unicode MS"/>
              </a:rPr>
              <a:t>Results</a:t>
            </a: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Receiver Operating Characteristic Curves 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ROC Curves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True Positive Rate (TPR) vs False Positive Rate (FPR)     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 err="1">
                <a:solidFill>
                  <a:srgbClr val="807F83"/>
                </a:solidFill>
                <a:latin typeface="Arial"/>
                <a:cs typeface="Arial"/>
              </a:rPr>
              <a:t>roc_curve</a:t>
            </a: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 function 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Larger Area Under Curve, more accurate of result</a:t>
            </a:r>
            <a:endParaRPr lang="en-US" sz="6000" b="1" dirty="0">
              <a:solidFill>
                <a:srgbClr val="807F83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284285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80057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Accuracy comparison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E069957-1F7C-4710-9D7D-78B5B9C8CF9D}"/>
              </a:ext>
            </a:extLst>
          </p:cNvPr>
          <p:cNvSpPr/>
          <p:nvPr/>
        </p:nvSpPr>
        <p:spPr>
          <a:xfrm>
            <a:off x="413926" y="1804332"/>
            <a:ext cx="2160000" cy="45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chemeClr val="tx1"/>
                </a:solidFill>
              </a:rPr>
              <a:t>Naive Bayesian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0A41B38-BD9F-4C04-8C84-647EB34071FC}"/>
              </a:ext>
            </a:extLst>
          </p:cNvPr>
          <p:cNvSpPr/>
          <p:nvPr/>
        </p:nvSpPr>
        <p:spPr>
          <a:xfrm>
            <a:off x="413926" y="2587901"/>
            <a:ext cx="2160000" cy="45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chemeClr val="tx1"/>
                </a:solidFill>
              </a:rPr>
              <a:t>Random Forest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21570F3-3DA1-4469-A2B0-197541FFFD55}"/>
              </a:ext>
            </a:extLst>
          </p:cNvPr>
          <p:cNvSpPr/>
          <p:nvPr/>
        </p:nvSpPr>
        <p:spPr>
          <a:xfrm>
            <a:off x="413926" y="3370100"/>
            <a:ext cx="2160000" cy="450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chemeClr val="tx1"/>
                </a:solidFill>
              </a:rPr>
              <a:t>Decision Tree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A4F65E0-618B-4498-AD7E-84ED6F9E1867}"/>
              </a:ext>
            </a:extLst>
          </p:cNvPr>
          <p:cNvSpPr/>
          <p:nvPr/>
        </p:nvSpPr>
        <p:spPr>
          <a:xfrm>
            <a:off x="413926" y="4152299"/>
            <a:ext cx="2160000" cy="450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chemeClr val="tx1"/>
                </a:solidFill>
              </a:rPr>
              <a:t>SVM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DA0ED2C-ADFF-4417-A0CD-C9E111C1DBF5}"/>
              </a:ext>
            </a:extLst>
          </p:cNvPr>
          <p:cNvSpPr/>
          <p:nvPr/>
        </p:nvSpPr>
        <p:spPr>
          <a:xfrm>
            <a:off x="413926" y="4934498"/>
            <a:ext cx="2160000" cy="450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chemeClr val="tx1"/>
                </a:solidFill>
              </a:rPr>
              <a:t>Ensemble Learning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BD8BAA51-E6D3-46F1-B69E-662595FE1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8978" y="1873218"/>
            <a:ext cx="5143500" cy="3429000"/>
          </a:xfrm>
          <a:prstGeom prst="rect">
            <a:avLst/>
          </a:prstGeom>
        </p:spPr>
      </p:pic>
      <p:pic>
        <p:nvPicPr>
          <p:cNvPr id="17" name="Picture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8FCF9A02-9F7C-4724-B158-DBF6614A4E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8978" y="1873218"/>
            <a:ext cx="5143500" cy="3429000"/>
          </a:xfrm>
          <a:prstGeom prst="rect">
            <a:avLst/>
          </a:prstGeom>
        </p:spPr>
      </p:pic>
      <p:pic>
        <p:nvPicPr>
          <p:cNvPr id="18" name="Picture 6">
            <a:extLst>
              <a:ext uri="{FF2B5EF4-FFF2-40B4-BE49-F238E27FC236}">
                <a16:creationId xmlns:a16="http://schemas.microsoft.com/office/drawing/2014/main" id="{24978801-6231-4BB1-AE6B-BA58AE3B85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8978" y="1873218"/>
            <a:ext cx="5143500" cy="3429000"/>
          </a:xfrm>
          <a:prstGeom prst="rect">
            <a:avLst/>
          </a:prstGeom>
        </p:spPr>
      </p:pic>
      <p:pic>
        <p:nvPicPr>
          <p:cNvPr id="19" name="Picture 7">
            <a:extLst>
              <a:ext uri="{FF2B5EF4-FFF2-40B4-BE49-F238E27FC236}">
                <a16:creationId xmlns:a16="http://schemas.microsoft.com/office/drawing/2014/main" id="{6A98C803-EFA5-46FD-9A03-7989CC3B85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8978" y="1873218"/>
            <a:ext cx="5143500" cy="3429000"/>
          </a:xfrm>
          <a:prstGeom prst="rect">
            <a:avLst/>
          </a:prstGeom>
        </p:spPr>
      </p:pic>
      <p:pic>
        <p:nvPicPr>
          <p:cNvPr id="20" name="Picture 8">
            <a:extLst>
              <a:ext uri="{FF2B5EF4-FFF2-40B4-BE49-F238E27FC236}">
                <a16:creationId xmlns:a16="http://schemas.microsoft.com/office/drawing/2014/main" id="{948C5BFB-7785-40AB-83B4-24D438BEFC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48978" y="1873218"/>
            <a:ext cx="5143500" cy="3429000"/>
          </a:xfrm>
          <a:prstGeom prst="rect">
            <a:avLst/>
          </a:prstGeom>
        </p:spPr>
      </p:pic>
      <p:sp>
        <p:nvSpPr>
          <p:cNvPr id="45" name="矩形 44">
            <a:extLst>
              <a:ext uri="{FF2B5EF4-FFF2-40B4-BE49-F238E27FC236}">
                <a16:creationId xmlns:a16="http://schemas.microsoft.com/office/drawing/2014/main" id="{875413B8-3904-4F27-A9B0-B9641E79EB74}"/>
              </a:ext>
            </a:extLst>
          </p:cNvPr>
          <p:cNvSpPr/>
          <p:nvPr/>
        </p:nvSpPr>
        <p:spPr>
          <a:xfrm>
            <a:off x="413926" y="1804332"/>
            <a:ext cx="2160000" cy="450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rgbClr val="807F83"/>
                </a:solidFill>
              </a:rPr>
              <a:t>Naive Bayesian</a:t>
            </a:r>
            <a:endParaRPr lang="zh-CN" altLang="en-US" sz="2000" dirty="0">
              <a:solidFill>
                <a:srgbClr val="807F83"/>
              </a:solidFill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773AE3FA-8A68-44AA-86F4-3939477BB32C}"/>
              </a:ext>
            </a:extLst>
          </p:cNvPr>
          <p:cNvSpPr/>
          <p:nvPr/>
        </p:nvSpPr>
        <p:spPr>
          <a:xfrm>
            <a:off x="413926" y="2587901"/>
            <a:ext cx="2160000" cy="450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rgbClr val="807F83"/>
                </a:solidFill>
              </a:rPr>
              <a:t>Random Forest</a:t>
            </a:r>
            <a:endParaRPr lang="zh-CN" altLang="en-US" sz="2000" dirty="0">
              <a:solidFill>
                <a:srgbClr val="807F83"/>
              </a:solidFill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6BD58755-EA0F-4DFD-B708-E7D29A20F36D}"/>
              </a:ext>
            </a:extLst>
          </p:cNvPr>
          <p:cNvSpPr/>
          <p:nvPr/>
        </p:nvSpPr>
        <p:spPr>
          <a:xfrm>
            <a:off x="413926" y="3370100"/>
            <a:ext cx="2160000" cy="45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rgbClr val="807F83"/>
                </a:solidFill>
              </a:rPr>
              <a:t>Decision Tree</a:t>
            </a:r>
            <a:endParaRPr lang="zh-CN" altLang="en-US" sz="2000" dirty="0">
              <a:solidFill>
                <a:srgbClr val="807F83"/>
              </a:solidFill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5FBB581-7E11-4B6C-A983-C3F28282BC58}"/>
              </a:ext>
            </a:extLst>
          </p:cNvPr>
          <p:cNvSpPr/>
          <p:nvPr/>
        </p:nvSpPr>
        <p:spPr>
          <a:xfrm>
            <a:off x="413926" y="4152299"/>
            <a:ext cx="2160000" cy="45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rgbClr val="807F83"/>
                </a:solidFill>
              </a:rPr>
              <a:t>SVM</a:t>
            </a:r>
            <a:endParaRPr lang="zh-CN" altLang="en-US" sz="2000" dirty="0">
              <a:solidFill>
                <a:srgbClr val="807F83"/>
              </a:solidFill>
            </a:endParaRPr>
          </a:p>
        </p:txBody>
      </p:sp>
      <p:sp>
        <p:nvSpPr>
          <p:cNvPr id="21" name="TextBox 6">
            <a:extLst>
              <a:ext uri="{FF2B5EF4-FFF2-40B4-BE49-F238E27FC236}">
                <a16:creationId xmlns:a16="http://schemas.microsoft.com/office/drawing/2014/main" id="{8B334949-E720-4467-A5E8-9E4029B93543}"/>
              </a:ext>
            </a:extLst>
          </p:cNvPr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420057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80057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Accuracy comparison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E069957-1F7C-4710-9D7D-78B5B9C8CF9D}"/>
              </a:ext>
            </a:extLst>
          </p:cNvPr>
          <p:cNvSpPr/>
          <p:nvPr/>
        </p:nvSpPr>
        <p:spPr>
          <a:xfrm>
            <a:off x="413926" y="1804332"/>
            <a:ext cx="2160000" cy="45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LSTM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21" name="TextBox 6">
            <a:extLst>
              <a:ext uri="{FF2B5EF4-FFF2-40B4-BE49-F238E27FC236}">
                <a16:creationId xmlns:a16="http://schemas.microsoft.com/office/drawing/2014/main" id="{8B334949-E720-4467-A5E8-9E4029B93543}"/>
              </a:ext>
            </a:extLst>
          </p:cNvPr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272BA2-0D7D-4437-9BE9-64E96A35F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15" y="2469823"/>
            <a:ext cx="4784337" cy="29482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2BCA50-CE5A-47EC-B8A0-A05BC7FCB8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6239" y="2452133"/>
            <a:ext cx="4184651" cy="29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79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80057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Accuracy summary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A3802EF-8D05-4F3E-A21E-C1351C2DE6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614106"/>
              </p:ext>
            </p:extLst>
          </p:nvPr>
        </p:nvGraphicFramePr>
        <p:xfrm>
          <a:off x="1450429" y="2217134"/>
          <a:ext cx="6096000" cy="2612743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55425965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8532244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altLang="zh-CN" dirty="0"/>
                        <a:t>Accuracy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9437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altLang="zh-CN" dirty="0"/>
                        <a:t>Naive Bayesian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92.7%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1536461"/>
                  </a:ext>
                </a:extLst>
              </a:tr>
              <a:tr h="387703">
                <a:tc>
                  <a:txBody>
                    <a:bodyPr/>
                    <a:lstStyle/>
                    <a:p>
                      <a:pPr algn="ctr"/>
                      <a:r>
                        <a:rPr lang="en-CA" altLang="zh-CN" dirty="0"/>
                        <a:t>Random Forest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96.0%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148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altLang="zh-CN" dirty="0"/>
                        <a:t>Decision Tree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93.5%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2199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altLang="zh-CN" dirty="0"/>
                        <a:t>SVM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96.7%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503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altLang="zh-CN" dirty="0"/>
                        <a:t>Ensemble Learning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96.3%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506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LSTM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96.9%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0685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986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928" y="1175925"/>
            <a:ext cx="45625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Arial"/>
                <a:cs typeface="Arial Unicode MS"/>
              </a:rPr>
              <a:t>Conclusion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98180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8005704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GUI Implementation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995A86-1644-48BC-B2CE-63EA06CFE6B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518567" y="1629000"/>
            <a:ext cx="4680000" cy="3600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0C07A00-6ECF-4A11-9DC7-050B8E4B5C68}"/>
              </a:ext>
            </a:extLst>
          </p:cNvPr>
          <p:cNvSpPr/>
          <p:nvPr/>
        </p:nvSpPr>
        <p:spPr>
          <a:xfrm>
            <a:off x="5820859" y="3379511"/>
            <a:ext cx="980388" cy="3605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CFB553-4706-440F-BD2F-BFC4B5A6582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518567" y="1626643"/>
            <a:ext cx="4680000" cy="3600000"/>
          </a:xfrm>
          <a:prstGeom prst="rect">
            <a:avLst/>
          </a:prstGeom>
        </p:spPr>
      </p:pic>
      <p:sp>
        <p:nvSpPr>
          <p:cNvPr id="7" name="矩形 10">
            <a:extLst>
              <a:ext uri="{FF2B5EF4-FFF2-40B4-BE49-F238E27FC236}">
                <a16:creationId xmlns:a16="http://schemas.microsoft.com/office/drawing/2014/main" id="{2F63EF3A-FF14-4AAC-BECD-2D520546248D}"/>
              </a:ext>
            </a:extLst>
          </p:cNvPr>
          <p:cNvSpPr/>
          <p:nvPr/>
        </p:nvSpPr>
        <p:spPr>
          <a:xfrm>
            <a:off x="413926" y="1804332"/>
            <a:ext cx="2160000" cy="45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chemeClr val="tx1"/>
                </a:solidFill>
              </a:rPr>
              <a:t>Spam mail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8" name="矩形 11">
            <a:extLst>
              <a:ext uri="{FF2B5EF4-FFF2-40B4-BE49-F238E27FC236}">
                <a16:creationId xmlns:a16="http://schemas.microsoft.com/office/drawing/2014/main" id="{22B8A80E-98EC-4F43-B071-919654A11181}"/>
              </a:ext>
            </a:extLst>
          </p:cNvPr>
          <p:cNvSpPr/>
          <p:nvPr/>
        </p:nvSpPr>
        <p:spPr>
          <a:xfrm>
            <a:off x="413926" y="2587901"/>
            <a:ext cx="2160000" cy="450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chemeClr val="tx1"/>
                </a:solidFill>
              </a:rPr>
              <a:t>H</a:t>
            </a:r>
            <a:r>
              <a:rPr lang="en-US" altLang="zh-CN" sz="2000" dirty="0">
                <a:solidFill>
                  <a:schemeClr val="tx1"/>
                </a:solidFill>
              </a:rPr>
              <a:t>am mail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9" name="矩形 44">
            <a:extLst>
              <a:ext uri="{FF2B5EF4-FFF2-40B4-BE49-F238E27FC236}">
                <a16:creationId xmlns:a16="http://schemas.microsoft.com/office/drawing/2014/main" id="{68B2C5E3-0B95-4294-8867-6F4748C4695E}"/>
              </a:ext>
            </a:extLst>
          </p:cNvPr>
          <p:cNvSpPr/>
          <p:nvPr/>
        </p:nvSpPr>
        <p:spPr>
          <a:xfrm>
            <a:off x="413926" y="1804332"/>
            <a:ext cx="2160000" cy="450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altLang="zh-CN" sz="2000" dirty="0">
                <a:solidFill>
                  <a:srgbClr val="807F83"/>
                </a:solidFill>
              </a:rPr>
              <a:t>S</a:t>
            </a:r>
            <a:r>
              <a:rPr lang="en-US" altLang="zh-CN" sz="2000" dirty="0">
                <a:solidFill>
                  <a:srgbClr val="807F83"/>
                </a:solidFill>
              </a:rPr>
              <a:t>pam mail</a:t>
            </a:r>
            <a:endParaRPr lang="zh-CN" altLang="en-US" sz="2000" dirty="0">
              <a:solidFill>
                <a:srgbClr val="807F83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072F2A-4F99-4561-A34E-8DDD893672A1}"/>
              </a:ext>
            </a:extLst>
          </p:cNvPr>
          <p:cNvSpPr/>
          <p:nvPr/>
        </p:nvSpPr>
        <p:spPr>
          <a:xfrm>
            <a:off x="5713827" y="3375291"/>
            <a:ext cx="980388" cy="3605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8919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 animBg="1"/>
      <p:bldP spid="8" grpId="0" animBg="1"/>
      <p:bldP spid="9" grpId="0" animBg="1"/>
      <p:bldP spid="1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3"/>
            <a:ext cx="8005704" cy="50577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Conclusion</a:t>
            </a:r>
          </a:p>
          <a:p>
            <a:pPr>
              <a:spcAft>
                <a:spcPts val="600"/>
              </a:spcAft>
            </a:pPr>
            <a:r>
              <a:rPr lang="en-US" sz="3200" b="1" dirty="0">
                <a:solidFill>
                  <a:srgbClr val="3B1B70"/>
                </a:solidFill>
                <a:latin typeface="Arial"/>
                <a:cs typeface="Arial Unicode MS"/>
              </a:rPr>
              <a:t>Advantages</a:t>
            </a: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Use proper data cleaning, normalization, vectoring to boost the efficiency of data preparation.</a:t>
            </a: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Practice different machine learning algorithms and ensemble learning to improve the performance of the model.</a:t>
            </a: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Implement a GUI to test real world emails.</a:t>
            </a:r>
            <a:endParaRPr lang="en-US" sz="6000" b="1" dirty="0">
              <a:solidFill>
                <a:srgbClr val="807F83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178502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8005704" cy="32060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Conclusion</a:t>
            </a:r>
          </a:p>
          <a:p>
            <a:pPr>
              <a:spcAft>
                <a:spcPts val="600"/>
              </a:spcAft>
            </a:pPr>
            <a:r>
              <a:rPr lang="en-US" sz="3200" b="1" dirty="0">
                <a:solidFill>
                  <a:srgbClr val="3B1B70"/>
                </a:solidFill>
                <a:latin typeface="Arial"/>
                <a:cs typeface="Arial Unicode MS"/>
              </a:rPr>
              <a:t>Disadvantages</a:t>
            </a: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D</a:t>
            </a:r>
            <a:r>
              <a:rPr lang="en-US" altLang="zh-CN" sz="2800" dirty="0">
                <a:solidFill>
                  <a:srgbClr val="807F83"/>
                </a:solidFill>
                <a:latin typeface="Arial"/>
                <a:cs typeface="Arial"/>
              </a:rPr>
              <a:t>ataset could be bigger.</a:t>
            </a:r>
            <a:endParaRPr lang="en-US" sz="2800" dirty="0">
              <a:solidFill>
                <a:srgbClr val="807F83"/>
              </a:solidFill>
              <a:latin typeface="Arial"/>
              <a:cs typeface="Arial"/>
            </a:endParaRP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The label (spam or ham) is given manually, with strong personal preference.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70E953-DFD8-4F64-8B8F-C2EA5E2D9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057" y="3477728"/>
            <a:ext cx="1795575" cy="1795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1DDD9B-D6AC-4121-8CA6-99D1F957A80F}"/>
              </a:ext>
            </a:extLst>
          </p:cNvPr>
          <p:cNvSpPr txBox="1"/>
          <p:nvPr/>
        </p:nvSpPr>
        <p:spPr>
          <a:xfrm>
            <a:off x="724370" y="4486355"/>
            <a:ext cx="579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1000"/>
              </a:spcAft>
              <a:buSzPct val="75000"/>
            </a:pPr>
            <a:r>
              <a:rPr lang="en-US" dirty="0">
                <a:solidFill>
                  <a:srgbClr val="807F83"/>
                </a:solidFill>
                <a:latin typeface="Arial"/>
                <a:cs typeface="Arial"/>
              </a:rPr>
              <a:t>“ </a:t>
            </a:r>
            <a:r>
              <a:rPr lang="en-US" b="1" dirty="0">
                <a:solidFill>
                  <a:srgbClr val="807F83"/>
                </a:solidFill>
                <a:latin typeface="Arial"/>
                <a:cs typeface="Arial"/>
              </a:rPr>
              <a:t>AI</a:t>
            </a:r>
            <a:r>
              <a:rPr lang="en-US" dirty="0">
                <a:solidFill>
                  <a:srgbClr val="807F83"/>
                </a:solidFill>
                <a:latin typeface="Arial"/>
                <a:cs typeface="Arial"/>
              </a:rPr>
              <a:t> judges will become racists if their machine learning samples are judged by racist judges. 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77CF67-D64B-496B-A8E6-B0D5329847A6}"/>
              </a:ext>
            </a:extLst>
          </p:cNvPr>
          <p:cNvSpPr txBox="1"/>
          <p:nvPr/>
        </p:nvSpPr>
        <p:spPr>
          <a:xfrm>
            <a:off x="6851238" y="5188460"/>
            <a:ext cx="1425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u="sng" dirty="0">
                <a:solidFill>
                  <a:srgbClr val="C00000"/>
                </a:solidFill>
              </a:rPr>
              <a:t>Scan </a:t>
            </a:r>
            <a:r>
              <a:rPr lang="en-US" altLang="zh-CN" u="sng" dirty="0">
                <a:solidFill>
                  <a:srgbClr val="C00000"/>
                </a:solidFill>
              </a:rPr>
              <a:t>to </a:t>
            </a:r>
            <a:r>
              <a:rPr lang="en-CA" altLang="zh-CN" u="sng" dirty="0">
                <a:solidFill>
                  <a:srgbClr val="C00000"/>
                </a:solidFill>
              </a:rPr>
              <a:t>read related news</a:t>
            </a:r>
            <a:endParaRPr lang="zh-CN" altLang="en-US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32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928" y="1175925"/>
            <a:ext cx="456259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Arial"/>
                <a:cs typeface="Arial Unicode MS"/>
              </a:rPr>
              <a:t>Future Consideration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3539417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8005704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Pre-processing</a:t>
            </a: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F121DE37-7BC5-4AA8-9506-55DF0667DF32}"/>
              </a:ext>
            </a:extLst>
          </p:cNvPr>
          <p:cNvSpPr txBox="1"/>
          <p:nvPr/>
        </p:nvSpPr>
        <p:spPr>
          <a:xfrm>
            <a:off x="413928" y="1665157"/>
            <a:ext cx="8484977" cy="169790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latin typeface="Arial"/>
                <a:cs typeface="Arial Unicode MS"/>
              </a:rPr>
              <a:t>Subject: spring savings certificate - TAKE 30 % OFF</a:t>
            </a:r>
          </a:p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latin typeface="Arial"/>
                <a:cs typeface="Arial Unicode MS"/>
              </a:rPr>
              <a:t>save 30 % when you use our customer appreciation spring savings certificate at foot-locker , lady foot-locker , kids foot-locker and at our online stores !</a:t>
            </a:r>
          </a:p>
        </p:txBody>
      </p:sp>
      <p:sp>
        <p:nvSpPr>
          <p:cNvPr id="7" name="TextBox 14">
            <a:extLst>
              <a:ext uri="{FF2B5EF4-FFF2-40B4-BE49-F238E27FC236}">
                <a16:creationId xmlns:a16="http://schemas.microsoft.com/office/drawing/2014/main" id="{95ABFA07-D389-430F-A7B5-1BFF31FEE1A0}"/>
              </a:ext>
            </a:extLst>
          </p:cNvPr>
          <p:cNvSpPr txBox="1"/>
          <p:nvPr/>
        </p:nvSpPr>
        <p:spPr>
          <a:xfrm>
            <a:off x="413928" y="3804853"/>
            <a:ext cx="8484977" cy="169790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latin typeface="Arial"/>
                <a:cs typeface="Arial Unicode MS"/>
              </a:rPr>
              <a:t>Subject: spring savings certificate - TAKE thirty percent OFF</a:t>
            </a:r>
          </a:p>
          <a:p>
            <a:pPr>
              <a:spcAft>
                <a:spcPts val="1000"/>
              </a:spcAft>
              <a:buSzPct val="75000"/>
            </a:pPr>
            <a:r>
              <a:rPr lang="en-US" sz="2400" dirty="0">
                <a:latin typeface="Arial"/>
                <a:cs typeface="Arial Unicode MS"/>
              </a:rPr>
              <a:t>save thirty percent when you use our customer appreciation spring savings certificate at foot-locker , lady foot-locker , kids foot-locker and at our online stores !</a:t>
            </a:r>
          </a:p>
        </p:txBody>
      </p:sp>
      <p:sp>
        <p:nvSpPr>
          <p:cNvPr id="8" name="矩形 6">
            <a:extLst>
              <a:ext uri="{FF2B5EF4-FFF2-40B4-BE49-F238E27FC236}">
                <a16:creationId xmlns:a16="http://schemas.microsoft.com/office/drawing/2014/main" id="{31FF192B-A896-448F-8796-7071B2DFF394}"/>
              </a:ext>
            </a:extLst>
          </p:cNvPr>
          <p:cNvSpPr/>
          <p:nvPr/>
        </p:nvSpPr>
        <p:spPr>
          <a:xfrm>
            <a:off x="6079852" y="1705301"/>
            <a:ext cx="811142" cy="344238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6">
            <a:extLst>
              <a:ext uri="{FF2B5EF4-FFF2-40B4-BE49-F238E27FC236}">
                <a16:creationId xmlns:a16="http://schemas.microsoft.com/office/drawing/2014/main" id="{3A44E71E-6331-4895-89A2-A529721A4C9D}"/>
              </a:ext>
            </a:extLst>
          </p:cNvPr>
          <p:cNvSpPr/>
          <p:nvPr/>
        </p:nvSpPr>
        <p:spPr>
          <a:xfrm>
            <a:off x="1170058" y="2201939"/>
            <a:ext cx="811142" cy="344238"/>
          </a:xfrm>
          <a:prstGeom prst="rect">
            <a:avLst/>
          </a:prstGeom>
          <a:solidFill>
            <a:srgbClr val="FFC00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6">
            <a:extLst>
              <a:ext uri="{FF2B5EF4-FFF2-40B4-BE49-F238E27FC236}">
                <a16:creationId xmlns:a16="http://schemas.microsoft.com/office/drawing/2014/main" id="{BC1FBB8C-D453-4E8B-8112-D310814BC5A7}"/>
              </a:ext>
            </a:extLst>
          </p:cNvPr>
          <p:cNvSpPr/>
          <p:nvPr/>
        </p:nvSpPr>
        <p:spPr>
          <a:xfrm>
            <a:off x="6117560" y="3847696"/>
            <a:ext cx="1876371" cy="422647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6">
            <a:extLst>
              <a:ext uri="{FF2B5EF4-FFF2-40B4-BE49-F238E27FC236}">
                <a16:creationId xmlns:a16="http://schemas.microsoft.com/office/drawing/2014/main" id="{F3C5035B-C24E-4F25-AE8D-F999785EF8D5}"/>
              </a:ext>
            </a:extLst>
          </p:cNvPr>
          <p:cNvSpPr/>
          <p:nvPr/>
        </p:nvSpPr>
        <p:spPr>
          <a:xfrm>
            <a:off x="1179487" y="4342378"/>
            <a:ext cx="1876371" cy="422647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682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10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8005704" cy="55707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>
                <a:solidFill>
                  <a:srgbClr val="3B1B70"/>
                </a:solidFill>
                <a:latin typeface="Arial"/>
                <a:cs typeface="Arial Unicode MS"/>
              </a:rPr>
              <a:t>Outline</a:t>
            </a:r>
            <a:endParaRPr lang="en-US" sz="50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Problem Description</a:t>
            </a: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Data Preparation</a:t>
            </a: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Algorithm Models</a:t>
            </a: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Results</a:t>
            </a: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Conclusion</a:t>
            </a:r>
          </a:p>
          <a:p>
            <a:pPr marL="359410" indent="-35941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Future Consideration</a:t>
            </a:r>
          </a:p>
          <a:p>
            <a:endParaRPr lang="en-US" sz="6000" b="1" dirty="0">
              <a:solidFill>
                <a:srgbClr val="807F83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3894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8005704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Vectorizing (</a:t>
            </a:r>
            <a:r>
              <a:rPr lang="en-US" sz="5000" b="1" dirty="0" err="1">
                <a:solidFill>
                  <a:srgbClr val="3B1B70"/>
                </a:solidFill>
                <a:latin typeface="Arial"/>
                <a:cs typeface="Arial Unicode MS"/>
              </a:rPr>
              <a:t>NGram</a:t>
            </a: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) </a:t>
            </a: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pic>
        <p:nvPicPr>
          <p:cNvPr id="12" name="Picture 5">
            <a:extLst>
              <a:ext uri="{FF2B5EF4-FFF2-40B4-BE49-F238E27FC236}">
                <a16:creationId xmlns:a16="http://schemas.microsoft.com/office/drawing/2014/main" id="{8C378C07-F9B7-4805-B5B3-7449443EA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783" y="2090728"/>
            <a:ext cx="7574437" cy="267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3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8005704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Vectorizing (</a:t>
            </a:r>
            <a:r>
              <a:rPr lang="en-US" sz="5000" b="1" dirty="0" err="1">
                <a:solidFill>
                  <a:srgbClr val="3B1B70"/>
                </a:solidFill>
                <a:latin typeface="Arial"/>
                <a:cs typeface="Arial Unicode MS"/>
              </a:rPr>
              <a:t>NGram</a:t>
            </a:r>
            <a:r>
              <a:rPr lang="en-US" sz="5000" b="1" dirty="0">
                <a:solidFill>
                  <a:srgbClr val="3B1B70"/>
                </a:solidFill>
                <a:latin typeface="Arial"/>
                <a:cs typeface="Arial Unicode MS"/>
              </a:rPr>
              <a:t>) </a:t>
            </a: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A67A396F-59AC-4D85-9F27-D749914CE2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8484444"/>
              </p:ext>
            </p:extLst>
          </p:nvPr>
        </p:nvGraphicFramePr>
        <p:xfrm>
          <a:off x="1034590" y="2408913"/>
          <a:ext cx="7074820" cy="175736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414964">
                  <a:extLst>
                    <a:ext uri="{9D8B030D-6E8A-4147-A177-3AD203B41FA5}">
                      <a16:colId xmlns:a16="http://schemas.microsoft.com/office/drawing/2014/main" val="3485827332"/>
                    </a:ext>
                  </a:extLst>
                </a:gridCol>
                <a:gridCol w="1414964">
                  <a:extLst>
                    <a:ext uri="{9D8B030D-6E8A-4147-A177-3AD203B41FA5}">
                      <a16:colId xmlns:a16="http://schemas.microsoft.com/office/drawing/2014/main" val="1713739034"/>
                    </a:ext>
                  </a:extLst>
                </a:gridCol>
                <a:gridCol w="1414964">
                  <a:extLst>
                    <a:ext uri="{9D8B030D-6E8A-4147-A177-3AD203B41FA5}">
                      <a16:colId xmlns:a16="http://schemas.microsoft.com/office/drawing/2014/main" val="741196758"/>
                    </a:ext>
                  </a:extLst>
                </a:gridCol>
                <a:gridCol w="1414964">
                  <a:extLst>
                    <a:ext uri="{9D8B030D-6E8A-4147-A177-3AD203B41FA5}">
                      <a16:colId xmlns:a16="http://schemas.microsoft.com/office/drawing/2014/main" val="1806692818"/>
                    </a:ext>
                  </a:extLst>
                </a:gridCol>
                <a:gridCol w="1414964">
                  <a:extLst>
                    <a:ext uri="{9D8B030D-6E8A-4147-A177-3AD203B41FA5}">
                      <a16:colId xmlns:a16="http://schemas.microsoft.com/office/drawing/2014/main" val="304137593"/>
                    </a:ext>
                  </a:extLst>
                </a:gridCol>
              </a:tblGrid>
              <a:tr h="4393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Docs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2727570"/>
                  </a:ext>
                </a:extLst>
              </a:tr>
              <a:tr h="4393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Doc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6861569"/>
                  </a:ext>
                </a:extLst>
              </a:tr>
              <a:tr h="4393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Doc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0105198"/>
                  </a:ext>
                </a:extLst>
              </a:tr>
              <a:tr h="4393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Doc 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2003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571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928" y="1175925"/>
            <a:ext cx="45625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Arial"/>
                <a:cs typeface="Arial Unicode MS"/>
              </a:rPr>
              <a:t>T</a:t>
            </a:r>
            <a:r>
              <a:rPr lang="en-US" altLang="zh-CN" sz="5000" b="1" dirty="0">
                <a:solidFill>
                  <a:schemeClr val="bg1"/>
                </a:solidFill>
                <a:latin typeface="Arial"/>
                <a:cs typeface="Arial Unicode MS"/>
              </a:rPr>
              <a:t>hanks</a:t>
            </a:r>
            <a:endParaRPr lang="en-US" sz="5000" b="1" dirty="0">
              <a:solidFill>
                <a:schemeClr val="bg1"/>
              </a:solidFill>
              <a:latin typeface="Arial"/>
              <a:cs typeface="Arial Unicode M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380931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5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928" y="1175925"/>
            <a:ext cx="456259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Arial"/>
                <a:cs typeface="Arial Unicode MS"/>
              </a:rPr>
              <a:t>Problem Description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413007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1"/>
            <a:ext cx="7852250" cy="4283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0" b="1" dirty="0">
                <a:solidFill>
                  <a:srgbClr val="3B1B70"/>
                </a:solidFill>
                <a:latin typeface="Arial"/>
                <a:cs typeface="Arial Unicode MS"/>
              </a:rPr>
              <a:t>Overview</a:t>
            </a: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E-mail has become one of the most popular Internet services for instant and convenient message delivery. Unfortunately, e-mail also enables the spread of unsolicited and unwanted spam mail.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Spam email, also known as junk email, is unsolicited messages sent in bulk by email.</a:t>
            </a:r>
            <a:endParaRPr lang="en-US" sz="6000" b="1" dirty="0">
              <a:solidFill>
                <a:srgbClr val="807F83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79301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3"/>
            <a:ext cx="7852250" cy="4903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0" b="1" dirty="0">
                <a:solidFill>
                  <a:srgbClr val="3B1B70"/>
                </a:solidFill>
                <a:latin typeface="Arial"/>
                <a:cs typeface="Arial Unicode MS"/>
              </a:rPr>
              <a:t>Effects of Spam</a:t>
            </a:r>
          </a:p>
          <a:p>
            <a:r>
              <a:rPr lang="en-US" altLang="zh-CN" sz="3200" b="1" dirty="0">
                <a:solidFill>
                  <a:srgbClr val="3B1B70"/>
                </a:solidFill>
                <a:latin typeface="Arial"/>
                <a:cs typeface="Arial Unicode MS"/>
              </a:rPr>
              <a:t>Problem Description</a:t>
            </a: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76% of the users who received spam responded that spam compromises their privacy.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Spam e-mail both directly and indirectly causes users to have privacy concerns.</a:t>
            </a: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Spam result in waste in allocated resource time.</a:t>
            </a:r>
            <a:endParaRPr lang="en-US" sz="6000" b="1" dirty="0">
              <a:solidFill>
                <a:srgbClr val="807F83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1456490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3"/>
            <a:ext cx="521877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0" b="1" dirty="0">
                <a:solidFill>
                  <a:srgbClr val="3B1B70"/>
                </a:solidFill>
                <a:latin typeface="Arial"/>
                <a:cs typeface="Arial Unicode MS"/>
              </a:rPr>
              <a:t>Effects of Spam</a:t>
            </a:r>
          </a:p>
          <a:p>
            <a:r>
              <a:rPr lang="en-US" altLang="zh-CN" sz="3200" b="1" dirty="0">
                <a:solidFill>
                  <a:srgbClr val="3B1B70"/>
                </a:solidFill>
                <a:latin typeface="Arial"/>
                <a:cs typeface="Arial Unicode MS"/>
              </a:rPr>
              <a:t>Case</a:t>
            </a: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>
              <a:spcAft>
                <a:spcPts val="1000"/>
              </a:spcAft>
              <a:buSzPct val="75000"/>
            </a:pPr>
            <a:endParaRPr lang="en-US" dirty="0">
              <a:solidFill>
                <a:srgbClr val="807F83"/>
              </a:solidFill>
              <a:latin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68E732-B62B-46BE-A06A-FE2B50B9C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208" y="1924243"/>
            <a:ext cx="3701867" cy="31903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3D2449-89C6-49A3-8E88-743A3DBA5D02}"/>
              </a:ext>
            </a:extLst>
          </p:cNvPr>
          <p:cNvSpPr txBox="1"/>
          <p:nvPr/>
        </p:nvSpPr>
        <p:spPr>
          <a:xfrm>
            <a:off x="757229" y="2057189"/>
            <a:ext cx="3927674" cy="3211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000"/>
              </a:spcAft>
              <a:buSzPct val="75000"/>
            </a:pPr>
            <a:r>
              <a:rPr lang="en-US" sz="2800" dirty="0">
                <a:solidFill>
                  <a:srgbClr val="807F83"/>
                </a:solidFill>
                <a:latin typeface="Arial"/>
                <a:cs typeface="Arial"/>
              </a:rPr>
              <a:t>“An email supposedly from the realtor handling the sale, said the balance should go to a different bank.”</a:t>
            </a:r>
          </a:p>
          <a:p>
            <a:pPr>
              <a:spcAft>
                <a:spcPts val="1000"/>
              </a:spcAft>
              <a:buSzPct val="75000"/>
            </a:pPr>
            <a:endParaRPr lang="en-US" sz="2800" b="1" dirty="0">
              <a:solidFill>
                <a:srgbClr val="807F83"/>
              </a:solidFill>
              <a:latin typeface="Arial"/>
              <a:cs typeface="Arial"/>
            </a:endParaRPr>
          </a:p>
          <a:p>
            <a:pPr algn="r">
              <a:spcAft>
                <a:spcPts val="1000"/>
              </a:spcAft>
              <a:buSzPct val="75000"/>
            </a:pPr>
            <a:r>
              <a:rPr lang="en-US" altLang="zh-CN" dirty="0">
                <a:solidFill>
                  <a:srgbClr val="807F83"/>
                </a:solidFill>
                <a:latin typeface="Arial"/>
                <a:cs typeface="Arial"/>
              </a:rPr>
              <a:t>--CBC News</a:t>
            </a:r>
            <a:endParaRPr lang="en-US" dirty="0">
              <a:solidFill>
                <a:srgbClr val="807F83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970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926" y="573853"/>
            <a:ext cx="78522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0" b="1" dirty="0">
                <a:solidFill>
                  <a:srgbClr val="3B1B70"/>
                </a:solidFill>
                <a:latin typeface="Arial"/>
                <a:cs typeface="Arial Unicode MS"/>
              </a:rPr>
              <a:t>Our goal</a:t>
            </a:r>
          </a:p>
          <a:p>
            <a:endParaRPr lang="en-US" altLang="zh-CN" sz="50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>
              <a:spcAft>
                <a:spcPts val="1200"/>
              </a:spcAft>
            </a:pPr>
            <a:endParaRPr lang="en-US" sz="800" b="1" dirty="0">
              <a:solidFill>
                <a:srgbClr val="3B1B70"/>
              </a:solidFill>
              <a:latin typeface="Arial"/>
              <a:cs typeface="Arial Unicode MS"/>
            </a:endParaRPr>
          </a:p>
          <a:p>
            <a:pPr marL="360000" indent="-360000">
              <a:spcAft>
                <a:spcPts val="1000"/>
              </a:spcAft>
              <a:buSzPct val="75000"/>
              <a:buFont typeface="Arial"/>
              <a:buChar char="•"/>
            </a:pPr>
            <a:r>
              <a:rPr lang="en-US" sz="4000" dirty="0">
                <a:solidFill>
                  <a:srgbClr val="807F83"/>
                </a:solidFill>
                <a:latin typeface="Arial"/>
                <a:cs typeface="Arial"/>
              </a:rPr>
              <a:t>Accurately identify spam </a:t>
            </a:r>
            <a:r>
              <a:rPr lang="en-US" altLang="zh-CN" sz="4000" dirty="0">
                <a:solidFill>
                  <a:srgbClr val="807F83"/>
                </a:solidFill>
                <a:latin typeface="Arial"/>
                <a:cs typeface="Arial"/>
              </a:rPr>
              <a:t>emails</a:t>
            </a:r>
            <a:endParaRPr lang="en-US" sz="8000" b="1" dirty="0">
              <a:solidFill>
                <a:srgbClr val="807F83"/>
              </a:solidFill>
              <a:latin typeface="Aria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98429" y="6302963"/>
            <a:ext cx="439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12172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3928" y="1175925"/>
            <a:ext cx="456259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latin typeface="Arial"/>
                <a:cs typeface="Arial Unicode MS"/>
              </a:rPr>
              <a:t>Data Preparation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1" y="6302963"/>
            <a:ext cx="431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Data Analytics Foundations</a:t>
            </a:r>
          </a:p>
        </p:txBody>
      </p:sp>
    </p:spTree>
    <p:extLst>
      <p:ext uri="{BB962C8B-B14F-4D97-AF65-F5344CB8AC3E}">
        <p14:creationId xmlns:p14="http://schemas.microsoft.com/office/powerpoint/2010/main" val="1220045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685</TotalTime>
  <Words>1259</Words>
  <Application>Microsoft Office PowerPoint</Application>
  <PresentationFormat>全屏显示(4:3)</PresentationFormat>
  <Paragraphs>315</Paragraphs>
  <Slides>33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7" baseType="lpstr">
      <vt:lpstr>等线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UWO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Jennifer Wilson</dc:creator>
  <cp:lastModifiedBy>s-zk@163.com</cp:lastModifiedBy>
  <cp:revision>549</cp:revision>
  <cp:lastPrinted>2012-01-12T15:01:17Z</cp:lastPrinted>
  <dcterms:created xsi:type="dcterms:W3CDTF">2011-12-23T15:22:14Z</dcterms:created>
  <dcterms:modified xsi:type="dcterms:W3CDTF">2019-11-28T18:53:22Z</dcterms:modified>
</cp:coreProperties>
</file>

<file path=docProps/thumbnail.jpeg>
</file>